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48.xml" ContentType="application/vnd.openxmlformats-officedocument.presentationml.notesSlide+xml"/>
  <Override PartName="/ppt/tags/tag53.xml" ContentType="application/vnd.openxmlformats-officedocument.presentationml.tags+xml"/>
  <Override PartName="/ppt/notesSlides/notesSlide49.xml" ContentType="application/vnd.openxmlformats-officedocument.presentationml.notesSlide+xml"/>
  <Override PartName="/ppt/tags/tag54.xml" ContentType="application/vnd.openxmlformats-officedocument.presentationml.tags+xml"/>
  <Override PartName="/ppt/notesSlides/notesSlide5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51.xml" ContentType="application/vnd.openxmlformats-officedocument.presentationml.notesSlide+xml"/>
  <Override PartName="/ppt/tags/tag57.xml" ContentType="application/vnd.openxmlformats-officedocument.presentationml.tags+xml"/>
  <Override PartName="/ppt/notesSlides/notesSlide52.xml" ContentType="application/vnd.openxmlformats-officedocument.presentationml.notesSlide+xml"/>
  <Override PartName="/ppt/tags/tag58.xml" ContentType="application/vnd.openxmlformats-officedocument.presentationml.tags+xml"/>
  <Override PartName="/ppt/notesSlides/notesSlide53.xml" ContentType="application/vnd.openxmlformats-officedocument.presentationml.notesSlide+xml"/>
  <Override PartName="/ppt/tags/tag59.xml" ContentType="application/vnd.openxmlformats-officedocument.presentationml.tags+xml"/>
  <Override PartName="/ppt/notesSlides/notesSlide54.xml" ContentType="application/vnd.openxmlformats-officedocument.presentationml.notesSlide+xml"/>
  <Override PartName="/ppt/tags/tag60.xml" ContentType="application/vnd.openxmlformats-officedocument.presentationml.tags+xml"/>
  <Override PartName="/ppt/notesSlides/notesSlide55.xml" ContentType="application/vnd.openxmlformats-officedocument.presentationml.notesSlide+xml"/>
  <Override PartName="/ppt/tags/tag61.xml" ContentType="application/vnd.openxmlformats-officedocument.presentationml.tags+xml"/>
  <Override PartName="/ppt/notesSlides/notesSlide56.xml" ContentType="application/vnd.openxmlformats-officedocument.presentationml.notesSlide+xml"/>
  <Override PartName="/ppt/tags/tag62.xml" ContentType="application/vnd.openxmlformats-officedocument.presentationml.tags+xml"/>
  <Override PartName="/ppt/notesSlides/notesSlide57.xml" ContentType="application/vnd.openxmlformats-officedocument.presentationml.notesSlide+xml"/>
  <Override PartName="/ppt/tags/tag63.xml" ContentType="application/vnd.openxmlformats-officedocument.presentationml.tags+xml"/>
  <Override PartName="/ppt/notesSlides/notesSlide58.xml" ContentType="application/vnd.openxmlformats-officedocument.presentationml.notesSlide+xml"/>
  <Override PartName="/ppt/tags/tag64.xml" ContentType="application/vnd.openxmlformats-officedocument.presentationml.tags+xml"/>
  <Override PartName="/ppt/notesSlides/notesSlide59.xml" ContentType="application/vnd.openxmlformats-officedocument.presentationml.notesSlide+xml"/>
  <Override PartName="/ppt/tags/tag65.xml" ContentType="application/vnd.openxmlformats-officedocument.presentationml.tags+xml"/>
  <Override PartName="/ppt/notesSlides/notesSlide60.xml" ContentType="application/vnd.openxmlformats-officedocument.presentationml.notesSlide+xml"/>
  <Override PartName="/ppt/tags/tag66.xml" ContentType="application/vnd.openxmlformats-officedocument.presentationml.tags+xml"/>
  <Override PartName="/ppt/notesSlides/notesSlide61.xml" ContentType="application/vnd.openxmlformats-officedocument.presentationml.notesSlide+xml"/>
  <Override PartName="/ppt/tags/tag67.xml" ContentType="application/vnd.openxmlformats-officedocument.presentationml.tags+xml"/>
  <Override PartName="/ppt/notesSlides/notesSlide62.xml" ContentType="application/vnd.openxmlformats-officedocument.presentationml.notesSlide+xml"/>
  <Override PartName="/ppt/tags/tag68.xml" ContentType="application/vnd.openxmlformats-officedocument.presentationml.tags+xml"/>
  <Override PartName="/ppt/notesSlides/notesSlide63.xml" ContentType="application/vnd.openxmlformats-officedocument.presentationml.notesSlide+xml"/>
  <Override PartName="/ppt/tags/tag69.xml" ContentType="application/vnd.openxmlformats-officedocument.presentationml.tags+xml"/>
  <Override PartName="/ppt/notesSlides/notesSlide64.xml" ContentType="application/vnd.openxmlformats-officedocument.presentationml.notesSlide+xml"/>
  <Override PartName="/ppt/tags/tag70.xml" ContentType="application/vnd.openxmlformats-officedocument.presentationml.tags+xml"/>
  <Override PartName="/ppt/notesSlides/notesSlide65.xml" ContentType="application/vnd.openxmlformats-officedocument.presentationml.notesSlide+xml"/>
  <Override PartName="/ppt/tags/tag71.xml" ContentType="application/vnd.openxmlformats-officedocument.presentationml.tags+xml"/>
  <Override PartName="/ppt/notesSlides/notesSlide66.xml" ContentType="application/vnd.openxmlformats-officedocument.presentationml.notesSlide+xml"/>
  <Override PartName="/ppt/tags/tag72.xml" ContentType="application/vnd.openxmlformats-officedocument.presentationml.tags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510" r:id="rId2"/>
    <p:sldId id="271" r:id="rId3"/>
    <p:sldId id="272" r:id="rId4"/>
    <p:sldId id="512" r:id="rId5"/>
    <p:sldId id="513" r:id="rId6"/>
    <p:sldId id="514" r:id="rId7"/>
    <p:sldId id="516" r:id="rId8"/>
    <p:sldId id="517" r:id="rId9"/>
    <p:sldId id="518" r:id="rId10"/>
    <p:sldId id="520" r:id="rId11"/>
    <p:sldId id="521" r:id="rId12"/>
    <p:sldId id="522" r:id="rId13"/>
    <p:sldId id="524" r:id="rId14"/>
    <p:sldId id="525" r:id="rId15"/>
    <p:sldId id="526" r:id="rId16"/>
    <p:sldId id="528" r:id="rId17"/>
    <p:sldId id="529" r:id="rId18"/>
    <p:sldId id="530" r:id="rId19"/>
    <p:sldId id="532" r:id="rId20"/>
    <p:sldId id="533" r:id="rId21"/>
    <p:sldId id="534" r:id="rId22"/>
    <p:sldId id="536" r:id="rId23"/>
    <p:sldId id="537" r:id="rId24"/>
    <p:sldId id="538" r:id="rId25"/>
    <p:sldId id="460" r:id="rId26"/>
    <p:sldId id="540" r:id="rId27"/>
    <p:sldId id="541" r:id="rId28"/>
    <p:sldId id="542" r:id="rId29"/>
    <p:sldId id="544" r:id="rId30"/>
    <p:sldId id="545" r:id="rId31"/>
    <p:sldId id="546" r:id="rId32"/>
    <p:sldId id="509" r:id="rId33"/>
    <p:sldId id="548" r:id="rId34"/>
    <p:sldId id="549" r:id="rId35"/>
    <p:sldId id="550" r:id="rId36"/>
    <p:sldId id="471" r:id="rId37"/>
    <p:sldId id="552" r:id="rId38"/>
    <p:sldId id="553" r:id="rId39"/>
    <p:sldId id="554" r:id="rId40"/>
    <p:sldId id="556" r:id="rId41"/>
    <p:sldId id="557" r:id="rId42"/>
    <p:sldId id="558" r:id="rId43"/>
    <p:sldId id="560" r:id="rId44"/>
    <p:sldId id="561" r:id="rId45"/>
    <p:sldId id="562" r:id="rId46"/>
    <p:sldId id="564" r:id="rId47"/>
    <p:sldId id="565" r:id="rId48"/>
    <p:sldId id="566" r:id="rId49"/>
    <p:sldId id="502" r:id="rId50"/>
    <p:sldId id="503" r:id="rId51"/>
    <p:sldId id="504" r:id="rId52"/>
    <p:sldId id="568" r:id="rId53"/>
    <p:sldId id="569" r:id="rId54"/>
    <p:sldId id="570" r:id="rId55"/>
    <p:sldId id="506" r:id="rId56"/>
    <p:sldId id="572" r:id="rId57"/>
    <p:sldId id="573" r:id="rId58"/>
    <p:sldId id="574" r:id="rId59"/>
    <p:sldId id="576" r:id="rId60"/>
    <p:sldId id="577" r:id="rId61"/>
    <p:sldId id="578" r:id="rId62"/>
    <p:sldId id="373" r:id="rId63"/>
    <p:sldId id="580" r:id="rId64"/>
    <p:sldId id="581" r:id="rId65"/>
    <p:sldId id="582" r:id="rId66"/>
    <p:sldId id="584" r:id="rId67"/>
    <p:sldId id="585" r:id="rId68"/>
    <p:sldId id="586" r:id="rId69"/>
    <p:sldId id="588" r:id="rId70"/>
    <p:sldId id="589" r:id="rId71"/>
    <p:sldId id="590" r:id="rId72"/>
    <p:sldId id="59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06F258-DD72-4B6B-8DA2-C68104A73CF5}">
          <p14:sldIdLst>
            <p14:sldId id="510"/>
            <p14:sldId id="271"/>
            <p14:sldId id="272"/>
            <p14:sldId id="512"/>
            <p14:sldId id="513"/>
            <p14:sldId id="514"/>
            <p14:sldId id="516"/>
            <p14:sldId id="517"/>
            <p14:sldId id="518"/>
            <p14:sldId id="520"/>
            <p14:sldId id="521"/>
            <p14:sldId id="522"/>
            <p14:sldId id="524"/>
            <p14:sldId id="525"/>
            <p14:sldId id="526"/>
            <p14:sldId id="528"/>
            <p14:sldId id="529"/>
            <p14:sldId id="530"/>
            <p14:sldId id="532"/>
            <p14:sldId id="533"/>
            <p14:sldId id="534"/>
            <p14:sldId id="536"/>
            <p14:sldId id="537"/>
            <p14:sldId id="538"/>
            <p14:sldId id="460"/>
            <p14:sldId id="540"/>
            <p14:sldId id="541"/>
            <p14:sldId id="542"/>
            <p14:sldId id="544"/>
            <p14:sldId id="545"/>
            <p14:sldId id="546"/>
            <p14:sldId id="509"/>
            <p14:sldId id="548"/>
            <p14:sldId id="549"/>
            <p14:sldId id="550"/>
            <p14:sldId id="471"/>
            <p14:sldId id="552"/>
            <p14:sldId id="553"/>
            <p14:sldId id="554"/>
            <p14:sldId id="556"/>
            <p14:sldId id="557"/>
            <p14:sldId id="558"/>
            <p14:sldId id="560"/>
            <p14:sldId id="561"/>
            <p14:sldId id="562"/>
            <p14:sldId id="564"/>
            <p14:sldId id="565"/>
            <p14:sldId id="566"/>
            <p14:sldId id="502"/>
            <p14:sldId id="503"/>
            <p14:sldId id="504"/>
            <p14:sldId id="568"/>
            <p14:sldId id="569"/>
            <p14:sldId id="570"/>
            <p14:sldId id="506"/>
            <p14:sldId id="572"/>
            <p14:sldId id="573"/>
            <p14:sldId id="574"/>
            <p14:sldId id="576"/>
            <p14:sldId id="577"/>
            <p14:sldId id="578"/>
            <p14:sldId id="373"/>
            <p14:sldId id="580"/>
            <p14:sldId id="581"/>
            <p14:sldId id="582"/>
            <p14:sldId id="584"/>
            <p14:sldId id="585"/>
            <p14:sldId id="586"/>
            <p14:sldId id="588"/>
            <p14:sldId id="589"/>
            <p14:sldId id="590"/>
            <p14:sldId id="591"/>
          </p14:sldIdLst>
        </p14:section>
        <p14:section name="Q18" id="{91CA59A3-5241-411F-86CC-251EB19870B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BCCCE-BA06-4B45-B72B-1ECAE71B3179}" v="21" dt="2023-02-17T01:44:06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902" autoAdjust="0"/>
  </p:normalViewPr>
  <p:slideViewPr>
    <p:cSldViewPr snapToGrid="0">
      <p:cViewPr>
        <p:scale>
          <a:sx n="66" d="100"/>
          <a:sy n="66" d="100"/>
        </p:scale>
        <p:origin x="125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Silva Valencia" userId="00457762-88e0-4bb6-ae91-f21f542e76ed" providerId="ADAL" clId="{C5FBCCCE-BA06-4B45-B72B-1ECAE71B3179}"/>
    <pc:docChg chg="undo custSel modSld">
      <pc:chgData name="Javier Silva Valencia" userId="00457762-88e0-4bb6-ae91-f21f542e76ed" providerId="ADAL" clId="{C5FBCCCE-BA06-4B45-B72B-1ECAE71B3179}" dt="2023-02-17T01:44:11.428" v="264" actId="14100"/>
      <pc:docMkLst>
        <pc:docMk/>
      </pc:docMkLst>
      <pc:sldChg chg="modSp mod">
        <pc:chgData name="Javier Silva Valencia" userId="00457762-88e0-4bb6-ae91-f21f542e76ed" providerId="ADAL" clId="{C5FBCCCE-BA06-4B45-B72B-1ECAE71B3179}" dt="2023-02-17T01:09:23.281" v="0" actId="1076"/>
        <pc:sldMkLst>
          <pc:docMk/>
          <pc:sldMk cId="707600166" sldId="271"/>
        </pc:sldMkLst>
        <pc:picChg chg="mod">
          <ac:chgData name="Javier Silva Valencia" userId="00457762-88e0-4bb6-ae91-f21f542e76ed" providerId="ADAL" clId="{C5FBCCCE-BA06-4B45-B72B-1ECAE71B3179}" dt="2023-02-17T01:09:23.281" v="0" actId="1076"/>
          <ac:picMkLst>
            <pc:docMk/>
            <pc:sldMk cId="707600166" sldId="271"/>
            <ac:picMk id="5" creationId="{6A0B84B0-B3F7-D653-8E53-F88A8B4612C6}"/>
          </ac:picMkLst>
        </pc:picChg>
      </pc:sldChg>
      <pc:sldChg chg="modSp">
        <pc:chgData name="Javier Silva Valencia" userId="00457762-88e0-4bb6-ae91-f21f542e76ed" providerId="ADAL" clId="{C5FBCCCE-BA06-4B45-B72B-1ECAE71B3179}" dt="2023-02-17T01:41:29.703" v="253" actId="1076"/>
        <pc:sldMkLst>
          <pc:docMk/>
          <pc:sldMk cId="0" sldId="506"/>
        </pc:sldMkLst>
        <pc:picChg chg="mod">
          <ac:chgData name="Javier Silva Valencia" userId="00457762-88e0-4bb6-ae91-f21f542e76ed" providerId="ADAL" clId="{C5FBCCCE-BA06-4B45-B72B-1ECAE71B3179}" dt="2023-02-17T01:41:29.703" v="253" actId="1076"/>
          <ac:picMkLst>
            <pc:docMk/>
            <pc:sldMk cId="0" sldId="506"/>
            <ac:picMk id="607244" creationId="{A5107850-3791-BB2F-5E05-61FC684D724A}"/>
          </ac:picMkLst>
        </pc:picChg>
      </pc:sldChg>
      <pc:sldChg chg="addSp delSp modSp mod">
        <pc:chgData name="Javier Silva Valencia" userId="00457762-88e0-4bb6-ae91-f21f542e76ed" providerId="ADAL" clId="{C5FBCCCE-BA06-4B45-B72B-1ECAE71B3179}" dt="2023-02-17T01:10:35.138" v="13" actId="1076"/>
        <pc:sldMkLst>
          <pc:docMk/>
          <pc:sldMk cId="438486042" sldId="513"/>
        </pc:sldMkLst>
        <pc:spChg chg="add del mod">
          <ac:chgData name="Javier Silva Valencia" userId="00457762-88e0-4bb6-ae91-f21f542e76ed" providerId="ADAL" clId="{C5FBCCCE-BA06-4B45-B72B-1ECAE71B3179}" dt="2023-02-17T01:09:37.975" v="3" actId="478"/>
          <ac:spMkLst>
            <pc:docMk/>
            <pc:sldMk cId="438486042" sldId="513"/>
            <ac:spMk id="2" creationId="{1EE172F2-5D81-E545-E52B-3BCDA2EBA304}"/>
          </ac:spMkLst>
        </pc:spChg>
        <pc:spChg chg="add mod">
          <ac:chgData name="Javier Silva Valencia" userId="00457762-88e0-4bb6-ae91-f21f542e76ed" providerId="ADAL" clId="{C5FBCCCE-BA06-4B45-B72B-1ECAE71B3179}" dt="2023-02-17T01:10:07.267" v="11" actId="14100"/>
          <ac:spMkLst>
            <pc:docMk/>
            <pc:sldMk cId="438486042" sldId="513"/>
            <ac:spMk id="4" creationId="{5E065A60-81FF-9FCE-52EE-C47D6E5A31A6}"/>
          </ac:spMkLst>
        </pc:spChg>
        <pc:picChg chg="mod">
          <ac:chgData name="Javier Silva Valencia" userId="00457762-88e0-4bb6-ae91-f21f542e76ed" providerId="ADAL" clId="{C5FBCCCE-BA06-4B45-B72B-1ECAE71B3179}" dt="2023-02-17T01:10:35.138" v="13" actId="1076"/>
          <ac:picMkLst>
            <pc:docMk/>
            <pc:sldMk cId="438486042" sldId="513"/>
            <ac:picMk id="3" creationId="{660829A1-F660-2659-E746-006F9EC3F830}"/>
          </ac:picMkLst>
        </pc:picChg>
      </pc:sldChg>
      <pc:sldChg chg="addSp modSp mod modNotesTx">
        <pc:chgData name="Javier Silva Valencia" userId="00457762-88e0-4bb6-ae91-f21f542e76ed" providerId="ADAL" clId="{C5FBCCCE-BA06-4B45-B72B-1ECAE71B3179}" dt="2023-02-17T01:15:57.560" v="134" actId="14100"/>
        <pc:sldMkLst>
          <pc:docMk/>
          <pc:sldMk cId="2795529810" sldId="517"/>
        </pc:sldMkLst>
        <pc:spChg chg="add mod">
          <ac:chgData name="Javier Silva Valencia" userId="00457762-88e0-4bb6-ae91-f21f542e76ed" providerId="ADAL" clId="{C5FBCCCE-BA06-4B45-B72B-1ECAE71B3179}" dt="2023-02-17T01:15:57.560" v="134" actId="14100"/>
          <ac:spMkLst>
            <pc:docMk/>
            <pc:sldMk cId="2795529810" sldId="517"/>
            <ac:spMk id="2" creationId="{BB34157A-FAA1-B103-7C8D-A49363E1BFA8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16:45.245" v="137" actId="1076"/>
        <pc:sldMkLst>
          <pc:docMk/>
          <pc:sldMk cId="179042495" sldId="521"/>
        </pc:sldMkLst>
        <pc:spChg chg="add mod">
          <ac:chgData name="Javier Silva Valencia" userId="00457762-88e0-4bb6-ae91-f21f542e76ed" providerId="ADAL" clId="{C5FBCCCE-BA06-4B45-B72B-1ECAE71B3179}" dt="2023-02-17T01:16:45.245" v="137" actId="1076"/>
          <ac:spMkLst>
            <pc:docMk/>
            <pc:sldMk cId="179042495" sldId="521"/>
            <ac:spMk id="2" creationId="{C58DC660-970A-B3FB-DC33-437660479D8C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17:25.225" v="149" actId="1037"/>
        <pc:sldMkLst>
          <pc:docMk/>
          <pc:sldMk cId="2266396761" sldId="525"/>
        </pc:sldMkLst>
        <pc:spChg chg="add mod">
          <ac:chgData name="Javier Silva Valencia" userId="00457762-88e0-4bb6-ae91-f21f542e76ed" providerId="ADAL" clId="{C5FBCCCE-BA06-4B45-B72B-1ECAE71B3179}" dt="2023-02-17T01:17:25.225" v="149" actId="1037"/>
          <ac:spMkLst>
            <pc:docMk/>
            <pc:sldMk cId="2266396761" sldId="525"/>
            <ac:spMk id="2" creationId="{97C08ED9-4F64-CAB6-FA6C-1CA34EFA5810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17:49.324" v="153" actId="14100"/>
        <pc:sldMkLst>
          <pc:docMk/>
          <pc:sldMk cId="373672126" sldId="529"/>
        </pc:sldMkLst>
        <pc:spChg chg="add mod">
          <ac:chgData name="Javier Silva Valencia" userId="00457762-88e0-4bb6-ae91-f21f542e76ed" providerId="ADAL" clId="{C5FBCCCE-BA06-4B45-B72B-1ECAE71B3179}" dt="2023-02-17T01:17:49.324" v="153" actId="14100"/>
          <ac:spMkLst>
            <pc:docMk/>
            <pc:sldMk cId="373672126" sldId="529"/>
            <ac:spMk id="2" creationId="{71C08F62-4DF4-E312-730D-CA7A309DF07C}"/>
          </ac:spMkLst>
        </pc:spChg>
      </pc:sldChg>
      <pc:sldChg chg="addSp modSp mod modNotesTx">
        <pc:chgData name="Javier Silva Valencia" userId="00457762-88e0-4bb6-ae91-f21f542e76ed" providerId="ADAL" clId="{C5FBCCCE-BA06-4B45-B72B-1ECAE71B3179}" dt="2023-02-17T01:23:06.772" v="220" actId="14100"/>
        <pc:sldMkLst>
          <pc:docMk/>
          <pc:sldMk cId="2952583841" sldId="533"/>
        </pc:sldMkLst>
        <pc:spChg chg="add mod">
          <ac:chgData name="Javier Silva Valencia" userId="00457762-88e0-4bb6-ae91-f21f542e76ed" providerId="ADAL" clId="{C5FBCCCE-BA06-4B45-B72B-1ECAE71B3179}" dt="2023-02-17T01:23:06.772" v="220" actId="14100"/>
          <ac:spMkLst>
            <pc:docMk/>
            <pc:sldMk cId="2952583841" sldId="533"/>
            <ac:spMk id="2" creationId="{4DECCF73-D422-1FF0-B2CE-6FD167657A71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25:57.512" v="222" actId="1076"/>
        <pc:sldMkLst>
          <pc:docMk/>
          <pc:sldMk cId="3255531250" sldId="537"/>
        </pc:sldMkLst>
        <pc:spChg chg="add mod">
          <ac:chgData name="Javier Silva Valencia" userId="00457762-88e0-4bb6-ae91-f21f542e76ed" providerId="ADAL" clId="{C5FBCCCE-BA06-4B45-B72B-1ECAE71B3179}" dt="2023-02-17T01:25:57.512" v="222" actId="1076"/>
          <ac:spMkLst>
            <pc:docMk/>
            <pc:sldMk cId="3255531250" sldId="537"/>
            <ac:spMk id="2" creationId="{9922AC01-3F5E-DE96-7F99-78523F34BDF9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27:10.701" v="225" actId="14100"/>
        <pc:sldMkLst>
          <pc:docMk/>
          <pc:sldMk cId="329862548" sldId="545"/>
        </pc:sldMkLst>
        <pc:spChg chg="add mod">
          <ac:chgData name="Javier Silva Valencia" userId="00457762-88e0-4bb6-ae91-f21f542e76ed" providerId="ADAL" clId="{C5FBCCCE-BA06-4B45-B72B-1ECAE71B3179}" dt="2023-02-17T01:27:10.701" v="225" actId="14100"/>
          <ac:spMkLst>
            <pc:docMk/>
            <pc:sldMk cId="329862548" sldId="545"/>
            <ac:spMk id="2" creationId="{E6C7C7C3-4136-4E5B-BB89-9D0C5F05DAE7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27:49.212" v="227" actId="1076"/>
        <pc:sldMkLst>
          <pc:docMk/>
          <pc:sldMk cId="1268697601" sldId="549"/>
        </pc:sldMkLst>
        <pc:spChg chg="add mod">
          <ac:chgData name="Javier Silva Valencia" userId="00457762-88e0-4bb6-ae91-f21f542e76ed" providerId="ADAL" clId="{C5FBCCCE-BA06-4B45-B72B-1ECAE71B3179}" dt="2023-02-17T01:27:49.212" v="227" actId="1076"/>
          <ac:spMkLst>
            <pc:docMk/>
            <pc:sldMk cId="1268697601" sldId="549"/>
            <ac:spMk id="2" creationId="{6916410E-A0F0-73E7-CCE9-74CB95EDFD0F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28:26.975" v="234" actId="14100"/>
        <pc:sldMkLst>
          <pc:docMk/>
          <pc:sldMk cId="3600823622" sldId="553"/>
        </pc:sldMkLst>
        <pc:spChg chg="add mod">
          <ac:chgData name="Javier Silva Valencia" userId="00457762-88e0-4bb6-ae91-f21f542e76ed" providerId="ADAL" clId="{C5FBCCCE-BA06-4B45-B72B-1ECAE71B3179}" dt="2023-02-17T01:28:26.975" v="234" actId="14100"/>
          <ac:spMkLst>
            <pc:docMk/>
            <pc:sldMk cId="3600823622" sldId="553"/>
            <ac:spMk id="2" creationId="{2AA5DBE6-9F48-5626-7904-2ACCE0099245}"/>
          </ac:spMkLst>
        </pc:spChg>
        <pc:picChg chg="mod">
          <ac:chgData name="Javier Silva Valencia" userId="00457762-88e0-4bb6-ae91-f21f542e76ed" providerId="ADAL" clId="{C5FBCCCE-BA06-4B45-B72B-1ECAE71B3179}" dt="2023-02-17T01:28:19.126" v="232" actId="1076"/>
          <ac:picMkLst>
            <pc:docMk/>
            <pc:sldMk cId="3600823622" sldId="553"/>
            <ac:picMk id="3" creationId="{C1804536-DCC2-E63E-87B5-663950C2F026}"/>
          </ac:picMkLst>
        </pc:picChg>
      </pc:sldChg>
      <pc:sldChg chg="addSp modSp mod">
        <pc:chgData name="Javier Silva Valencia" userId="00457762-88e0-4bb6-ae91-f21f542e76ed" providerId="ADAL" clId="{C5FBCCCE-BA06-4B45-B72B-1ECAE71B3179}" dt="2023-02-17T01:29:41.793" v="237" actId="1076"/>
        <pc:sldMkLst>
          <pc:docMk/>
          <pc:sldMk cId="2686715098" sldId="557"/>
        </pc:sldMkLst>
        <pc:spChg chg="add mod">
          <ac:chgData name="Javier Silva Valencia" userId="00457762-88e0-4bb6-ae91-f21f542e76ed" providerId="ADAL" clId="{C5FBCCCE-BA06-4B45-B72B-1ECAE71B3179}" dt="2023-02-17T01:29:41.793" v="237" actId="1076"/>
          <ac:spMkLst>
            <pc:docMk/>
            <pc:sldMk cId="2686715098" sldId="557"/>
            <ac:spMk id="2" creationId="{B4577B45-0FF2-14B6-5A97-297E2576D087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31:55.567" v="243" actId="14100"/>
        <pc:sldMkLst>
          <pc:docMk/>
          <pc:sldMk cId="1229893286" sldId="561"/>
        </pc:sldMkLst>
        <pc:spChg chg="add mod">
          <ac:chgData name="Javier Silva Valencia" userId="00457762-88e0-4bb6-ae91-f21f542e76ed" providerId="ADAL" clId="{C5FBCCCE-BA06-4B45-B72B-1ECAE71B3179}" dt="2023-02-17T01:31:55.567" v="243" actId="14100"/>
          <ac:spMkLst>
            <pc:docMk/>
            <pc:sldMk cId="1229893286" sldId="561"/>
            <ac:spMk id="2" creationId="{4600B43F-2850-5D12-472B-6EDCF61EA59F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36:56.127" v="246" actId="14100"/>
        <pc:sldMkLst>
          <pc:docMk/>
          <pc:sldMk cId="3576080132" sldId="565"/>
        </pc:sldMkLst>
        <pc:spChg chg="add mod">
          <ac:chgData name="Javier Silva Valencia" userId="00457762-88e0-4bb6-ae91-f21f542e76ed" providerId="ADAL" clId="{C5FBCCCE-BA06-4B45-B72B-1ECAE71B3179}" dt="2023-02-17T01:36:56.127" v="246" actId="14100"/>
          <ac:spMkLst>
            <pc:docMk/>
            <pc:sldMk cId="3576080132" sldId="565"/>
            <ac:spMk id="2" creationId="{2F22B92F-84B8-3446-A7ED-21011D773423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40:55.561" v="249" actId="14100"/>
        <pc:sldMkLst>
          <pc:docMk/>
          <pc:sldMk cId="2515167728" sldId="569"/>
        </pc:sldMkLst>
        <pc:spChg chg="add mod">
          <ac:chgData name="Javier Silva Valencia" userId="00457762-88e0-4bb6-ae91-f21f542e76ed" providerId="ADAL" clId="{C5FBCCCE-BA06-4B45-B72B-1ECAE71B3179}" dt="2023-02-17T01:40:55.561" v="249" actId="14100"/>
          <ac:spMkLst>
            <pc:docMk/>
            <pc:sldMk cId="2515167728" sldId="569"/>
            <ac:spMk id="2" creationId="{B571C8D3-31B5-509F-3343-4CEF99FA961F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41:59.464" v="255" actId="14100"/>
        <pc:sldMkLst>
          <pc:docMk/>
          <pc:sldMk cId="3938933743" sldId="573"/>
        </pc:sldMkLst>
        <pc:spChg chg="add mod">
          <ac:chgData name="Javier Silva Valencia" userId="00457762-88e0-4bb6-ae91-f21f542e76ed" providerId="ADAL" clId="{C5FBCCCE-BA06-4B45-B72B-1ECAE71B3179}" dt="2023-02-17T01:41:59.464" v="255" actId="14100"/>
          <ac:spMkLst>
            <pc:docMk/>
            <pc:sldMk cId="3938933743" sldId="573"/>
            <ac:spMk id="2" creationId="{CD0B6333-2D2E-8438-0F81-F929E510D4F0}"/>
          </ac:spMkLst>
        </pc:spChg>
      </pc:sldChg>
      <pc:sldChg chg="addSp modSp mod">
        <pc:chgData name="Javier Silva Valencia" userId="00457762-88e0-4bb6-ae91-f21f542e76ed" providerId="ADAL" clId="{C5FBCCCE-BA06-4B45-B72B-1ECAE71B3179}" dt="2023-02-17T01:43:39.860" v="261" actId="14100"/>
        <pc:sldMkLst>
          <pc:docMk/>
          <pc:sldMk cId="361443878" sldId="581"/>
        </pc:sldMkLst>
        <pc:spChg chg="add mod">
          <ac:chgData name="Javier Silva Valencia" userId="00457762-88e0-4bb6-ae91-f21f542e76ed" providerId="ADAL" clId="{C5FBCCCE-BA06-4B45-B72B-1ECAE71B3179}" dt="2023-02-17T01:43:39.860" v="261" actId="14100"/>
          <ac:spMkLst>
            <pc:docMk/>
            <pc:sldMk cId="361443878" sldId="581"/>
            <ac:spMk id="2" creationId="{F8EB7861-EE85-0DF6-1A73-A16383CA5D44}"/>
          </ac:spMkLst>
        </pc:spChg>
        <pc:picChg chg="mod">
          <ac:chgData name="Javier Silva Valencia" userId="00457762-88e0-4bb6-ae91-f21f542e76ed" providerId="ADAL" clId="{C5FBCCCE-BA06-4B45-B72B-1ECAE71B3179}" dt="2023-02-17T01:43:31.896" v="258" actId="1076"/>
          <ac:picMkLst>
            <pc:docMk/>
            <pc:sldMk cId="361443878" sldId="581"/>
            <ac:picMk id="3" creationId="{60303CC0-E532-2A1E-8D6E-2E0A592436C3}"/>
          </ac:picMkLst>
        </pc:picChg>
      </pc:sldChg>
      <pc:sldChg chg="addSp modSp mod">
        <pc:chgData name="Javier Silva Valencia" userId="00457762-88e0-4bb6-ae91-f21f542e76ed" providerId="ADAL" clId="{C5FBCCCE-BA06-4B45-B72B-1ECAE71B3179}" dt="2023-02-17T01:44:11.428" v="264" actId="14100"/>
        <pc:sldMkLst>
          <pc:docMk/>
          <pc:sldMk cId="1253064348" sldId="585"/>
        </pc:sldMkLst>
        <pc:spChg chg="add mod">
          <ac:chgData name="Javier Silva Valencia" userId="00457762-88e0-4bb6-ae91-f21f542e76ed" providerId="ADAL" clId="{C5FBCCCE-BA06-4B45-B72B-1ECAE71B3179}" dt="2023-02-17T01:44:11.428" v="264" actId="14100"/>
          <ac:spMkLst>
            <pc:docMk/>
            <pc:sldMk cId="1253064348" sldId="585"/>
            <ac:spMk id="2" creationId="{F5ABF7BA-6F3E-244A-7E9B-E7933E91086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024C2-687B-4CCE-A0F1-09D21D018C7E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4940A-480C-4873-99B9-872BFA8F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1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Linear Regression
https://www.polleverywhere.com/competitions/ll7dAKhMNsDwXB9Bsk5zY?display_state=welcome&amp;controls=none&amp;onscreen=persist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9BB47-0DBA-D1E0-FBA4-1BF578EAEFF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7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3.A linear regression line is described by: y = 3.5 + 2.1x. Which of the following statement is correct?
https://www.polleverywhere.com/multiple_choice_polls/kVgTxbKzrKWrlUq9eume0?display_state=title&amp;controls=none&amp;onscreen=persist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FDB40-E7E5-369B-B9A8-E7A22277F81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3.A linear regression line is described by: y = 3.5 + 2.1x. Which of the following statement is correct?
https://www.polleverywhere.com/multiple_choice_polls/kVgTxbKzrKWrlUq9eume0?display_state=instructions&amp;controls=none&amp;onscreen=persist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618ED-287A-F4EB-F0B4-ACDFD7712E0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9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3.A linear regression line is described by: y = 3.5 + 2.1x. Which of the following statement is correct?
https://www.polleverywhere.com/multiple_choice_polls/kVgTxbKzrKWrlUq9eume0?display_state=chart&amp;display=correctness&amp;controls=none&amp;onscreen=persist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AC465-7FCC-A475-BBDE-3ACA55446C6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2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4.The scatter plot shows the logarithm of the costs (in millions of dollars) versus the logarithm of electricity production ( KWh) for 145 companies. The correlation between these variables is:
https://www.polleverywhere.com/multiple_choice_polls/rlQUpkphagAs1CURHToO0?display_state=title&amp;controls=none&amp;onscreen=persist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DC535-F555-2F3E-AF56-DBE8DA05F8A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52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4.The scatter plot shows the logarithm of the costs (in millions of dollars) versus the logarithm of electricity production ( KWh) for 145 companies. The correlation between these variables is:
https://www.polleverywhere.com/multiple_choice_polls/rlQUpkphagAs1CURHToO0?display_state=instructions&amp;controls=none&amp;onscreen=persist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D425E-F2E2-0FF8-81A1-38F500C4FB4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17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4.The scatter plot shows the logarithm of the costs (in millions of dollars) versus the logarithm of electricity production ( KWh) for 145 companies. The correlation between these variables is:
https://www.polleverywhere.com/multiple_choice_polls/rlQUpkphagAs1CURHToO0?display_state=chart&amp;display=correctness&amp;controls=none&amp;onscreen=persist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D5BD3-5949-83F6-E575-7F9E28BA0B9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69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5.How to report the results of a regression analysis?
https://www.polleverywhere.com/multiple_choice_polls/JUtSnNKIykH5OnDAWZxp6?display_state=title&amp;controls=none&amp;onscreen=persist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0F6D5-DE0C-2E57-EE3A-941D214F133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26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5.How to report the results of a regression analysis?
https://www.polleverywhere.com/multiple_choice_polls/JUtSnNKIykH5OnDAWZxp6?display_state=instructions&amp;controls=none&amp;onscreen=persist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28709-E5F5-0E17-E484-BD729CE1611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99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5.How to report the results of a regression analysis?
https://www.polleverywhere.com/multiple_choice_polls/JUtSnNKIykH5OnDAWZxp6?display_state=chart&amp;display=correctness&amp;controls=none&amp;onscreen=persist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CE1A0-C143-D1E8-8089-22AA7EB5615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58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6.A regression analysis between sales (in 1000 EUR) and advertising (in EUR) resulted in the following equation: y= 20000 + 6x. This equation implies that:
https://www.polleverywhere.com/multiple_choice_polls/rULKlsc5cuxxRcl0IcAEp?display_state=title&amp;controls=none&amp;onscreen=persist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DD0E4-8376-60FC-D664-C768C5BB998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Test Question: Who the lady lying under lieutenant Frank Drebin?
https://www.polleverywhere.com/multiple_choice_polls/qa8mVmPWXjkFBF0VdOEeX?display_state=chart&amp;activity_state=closed&amp;state=closed&amp;flow=Instructor&amp;onscreen=persist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55C4B-2350-A31C-8ADB-74B0FD07D91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46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in 1000 EUR</a:t>
            </a:r>
          </a:p>
          <a:p>
            <a:r>
              <a:rPr lang="en-US" dirty="0"/>
              <a:t>Advertising in EUR</a:t>
            </a:r>
          </a:p>
          <a:p>
            <a:r>
              <a:rPr lang="en-US" dirty="0"/>
              <a:t>Y = 20000 + 6*1</a:t>
            </a:r>
          </a:p>
          <a:p>
            <a:r>
              <a:rPr lang="en-US" dirty="0"/>
              <a:t>
Poll Title: Do not modify the notes in this section to avoid tampering with the Poll Everywhere activity.
More info at polleverywhere.com/support
6.A regression analysis between sales (in 1000 EUR) and advertising (in EUR) resulted in the following equation: y= 20000 + 6x. This equation implies that:
https://www.polleverywhere.com/multiple_choice_polls/rULKlsc5cuxxRcl0IcAEp?display_state=instructions&amp;controls=none&amp;onscreen=persist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6CC03-1B71-5563-0718-087943F035D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41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6.A regression analysis between sales (in 1000 EUR) and advertising (in EUR) resulted in the following equation: y= 20000 + 6x. This equation implies that:
https://www.polleverywhere.com/multiple_choice_polls/rULKlsc5cuxxRcl0IcAEp?display_state=chart&amp;display=correctness&amp;controls=none&amp;onscreen=persist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244DC-BD16-50D9-C255-2B81F384BAA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84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7.A regression of the amount of calories vs. the amount of fat in breakfast cereal gave the following results: Calories = 97.1053 + 9.6525 Fat Which of the following is FALSE:
https://www.polleverywhere.com/multiple_choice_polls/BUHQdbYZKK7M0n5R7q43A?display_state=title&amp;controls=none&amp;onscreen=persist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C3941-BDDB-C662-386B-623927621C0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70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7.A regression of the amount of calories vs. the amount of fat in breakfast cereal gave the following results: Calories = 97.1053 + 9.6525 Fat Which of the following is FALSE:
https://www.polleverywhere.com/multiple_choice_polls/BUHQdbYZKK7M0n5R7q43A?display_state=instructions&amp;controls=none&amp;onscreen=persist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ACF82-23FF-8EFB-399F-3AF2C688DC0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34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7.A regression of the amount of calories vs. the amount of fat in breakfast cereal gave the following results: Calories = 97.1053 + 9.6525 Fat Which of the following is FALSE:
https://www.polleverywhere.com/multiple_choice_polls/BUHQdbYZKK7M0n5R7q43A?display_state=chart&amp;display=correctness&amp;controls=none&amp;onscreen=persist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9D78D-CFB5-B7BC-C8C7-E02D9412622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24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1CBF74D9-879A-559D-A27B-84A120C653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8DCD87D-EFF3-42B7-B8AF-07776F7431FE}" type="slidenum">
              <a:rPr lang="fr-FR" altLang="nl-BE" sz="1200" smtClean="0"/>
              <a:pPr/>
              <a:t>25</a:t>
            </a:fld>
            <a:endParaRPr lang="fr-FR" altLang="nl-BE" sz="12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5DB3554C-ECB8-0365-B900-D72B622C6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48E29453-A2CB-D5FF-F6B9-A644BF17E4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413" y="4714875"/>
            <a:ext cx="4894262" cy="4465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2333325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the satisfaction index for someone who got married at the age of 18 (X1), has an annual income of $ 26,500 (X2), has 3 children alive (X3), has assets for a value of $ 156,000 (X4), has a health status index of 141 (X5), and has 2.5 social activit
https://www.polleverywhere.com/multiple_choice_polls/skRHecTACGLCtqmSXwLMa?display_state=title&amp;controls=none&amp;onscreen=persist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8B806-CDF8-A4F4-5B12-F8C643E6CBB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63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the satisfaction index for someone who got married at the age of 18 (X1), has an annual income of $ 26,500 (X2), has 3 children alive (X3), has assets for a value of $ 156,000 (X4), has a health status index of 141 (X5), and has 2.5 social activit
https://www.polleverywhere.com/multiple_choice_polls/skRHecTACGLCtqmSXwLMa?display_state=instructions&amp;controls=none&amp;onscreen=persist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05A36-9130-88C2-ADA5-2F9DF7F226D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8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the satisfaction index for someone who got married at the age of 18 (X1), has an annual income of $ 26,500 (X2), has 3 children alive (X3), has assets for a value of $ 156,000 (X4), has a health status index of 141 (X5), and has 2.5 social activit
https://www.polleverywhere.com/multiple_choice_polls/skRHecTACGLCtqmSXwLMa?display_state=chart&amp;display=correctness&amp;controls=none&amp;onscreen=persist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0604F-06F6-2C3B-25CA-2EFE471CC14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70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9.What would increase satisfaction the most, an additional income of $ 10.000 per year or 2 additional social activities per week ?
https://www.polleverywhere.com/multiple_choice_polls/E974B7ofy7wyc7xkTmwKn?display_state=title&amp;controls=none&amp;onscreen=persist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450C-6F15-39AC-0ACD-A61AF0D74E4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Test Question: Who the lady lying under lieutenant Frank Drebin?
https://www.polleverywhere.com/multiple_choice_polls/qa8mVmPWXjkFBF0VdOEeX?display_state=chart&amp;activity_state=closed&amp;display=correctness&amp;state=closed&amp;flow=Instructor&amp;onscreen=persist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FF730-D84D-3515-7349-0F0BBEDA4A5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10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9.What would increase satisfaction the most, an additional income of $ 10.000 per year or 2 additional social activities per week ?
https://www.polleverywhere.com/multiple_choice_polls/E974B7ofy7wyc7xkTmwKn?display_state=instructions&amp;controls=none&amp;onscreen=persist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59E97-791D-262F-1283-4275D651A60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14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9.What would increase satisfaction the most, an additional income of $ 10.000 per year or 2 additional social activities per week ?
https://www.polleverywhere.com/multiple_choice_polls/E974B7ofy7wyc7xkTmwKn?display_state=chart&amp;display=correctness&amp;controls=none&amp;onscreen=persist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B88C2-BACE-9038-3D5B-240E53415FF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51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10.Which basic condition for linear regression is not met?
https://www.polleverywhere.com/multiple_choice_polls/nTDouD80qcLEwsy1pZEmm?display_state=title&amp;controls=none&amp;onscreen=persist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47F59-362F-E408-5872-6F5F27F2FB7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12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10.Which basic condition for linear regression is not met?
https://www.polleverywhere.com/multiple_choice_polls/nTDouD80qcLEwsy1pZEmm?display_state=instructions&amp;controls=none&amp;onscreen=persist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52F2-2FE7-A623-41ED-941809DAE4A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5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10.Which basic condition for linear regression is not met?
https://www.polleverywhere.com/multiple_choice_polls/nTDouD80qcLEwsy1pZEmm?display_state=chart&amp;display=correctness&amp;controls=none&amp;onscreen=persist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D4184-D761-E3E4-A92B-4557D8824D8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04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114397AE-E140-C3B4-62F4-31D54E8D8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9EF1703-9C01-4F59-AB74-8D0DEC4A6309}" type="slidenum">
              <a:rPr lang="fr-FR" altLang="nl-BE" sz="1200" smtClean="0"/>
              <a:pPr/>
              <a:t>36</a:t>
            </a:fld>
            <a:endParaRPr lang="fr-FR" altLang="nl-BE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EEEAB98F-2BA5-4334-233A-37010D4DE5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5113" cy="372110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680708BE-6186-B62E-A1D7-6115D0421A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588" y="4714875"/>
            <a:ext cx="4887912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1628299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11.Does the model fit the data well?
https://www.polleverywhere.com/multiple_choice_polls/jZGmLywEm96UYWaVTBtSl?display_state=title&amp;controls=none&amp;onscreen=persist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ACB75-A1AE-385D-5D47-3537FC20BAC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559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11.Does the model fit the data well?
https://www.polleverywhere.com/multiple_choice_polls/jZGmLywEm96UYWaVTBtSl?display_state=instructions&amp;controls=none&amp;onscreen=persist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1DDA2-6A48-8FA8-5A05-6A920899F28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1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11.Does the model fit the data well?
https://www.polleverywhere.com/multiple_choice_polls/jZGmLywEm96UYWaVTBtSl?display_state=chart&amp;display=correctness&amp;controls=none&amp;onscreen=persist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08210-EC4C-9821-C0FB-8225D694AB4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760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12.According to this study, which group has the highest IQ? (coding for gender: 0=m, 1=f).
https://www.polleverywhere.com/multiple_choice_polls/OHrY3HY1GAJYAAUykcLNm?display_state=title&amp;controls=none&amp;onscreen=persist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1093F-0A6F-8AA9-70BA-18A92A0896B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33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1.What is the linear regression equation?
https://www.polleverywhere.com/multiple_choice_polls/MfmtszuivbE7koXJP3elH?display_state=title&amp;controls=none&amp;onscreen=persist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B69DE-125E-4A3B-E5BD-765A76DC16D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36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12.According to this study, which group has the highest IQ? (coding for gender: 0=m, 1=f).
https://www.polleverywhere.com/multiple_choice_polls/OHrY3HY1GAJYAAUykcLNm?display_state=instructions&amp;controls=none&amp;onscreen=persist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B9E3F-963A-9595-12D3-6454152E63F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36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12.According to this study, which group has the highest IQ? (coding for gender: 0=m, 1=f).
https://www.polleverywhere.com/multiple_choice_polls/OHrY3HY1GAJYAAUykcLNm?display_state=chart&amp;display=correctness&amp;controls=none&amp;onscreen=persist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C2917-51A4-4FC8-7BB8-5229DDA7FE2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13.Could the apparent association between gender and IQ be just a chance variation? (coding for gender: 0=m, 1=f).
https://www.polleverywhere.com/multiple_choice_polls/swidfb6xIQmBXGbJhFJTv?display_state=title&amp;controls=none&amp;onscreen=persist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76ED5-FE4F-0E66-5412-00174E472F9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5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13.Could the apparent association between gender and IQ be just a chance variation? (coding for gender: 0=m, 1=f).
https://www.polleverywhere.com/multiple_choice_polls/swidfb6xIQmBXGbJhFJTv?display_state=instructions&amp;controls=none&amp;onscreen=persist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53576-5317-B2FF-D7E2-C29DB363048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44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13.Could the apparent association between gender and IQ be just a chance variation? (coding for gender: 0=m, 1=f).
https://www.polleverywhere.com/multiple_choice_polls/swidfb6xIQmBXGbJhFJTv?display_state=chart&amp;display=correctness&amp;controls=none&amp;onscreen=persist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B786D-2553-B7CD-C9BC-302EF3FD033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1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14.We study the association between age and cholesterol and find the following result. Gender is coded as a dummy variable (male=1; female =0 ). What would be the value for sex and for the constant if we switch categories?
https://www.polleverywhere.com/multiple_choice_polls/tEQpjX1lhx4op18rIkNel?display_state=title&amp;controls=none&amp;onscreen=persist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51237-844A-E879-59A0-6F3232EFF16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660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14.We study the association between age and cholesterol and find the following result. Gender is coded as a dummy variable (male=1; female =0 ). What would be the value for sex and for the constant if we switch categories?
https://www.polleverywhere.com/multiple_choice_polls/tEQpjX1lhx4op18rIkNel?display_state=instructions&amp;controls=none&amp;onscreen=persist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411B8-199C-ADE5-D8F6-E00D6F6A365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349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14.We study the association between age and cholesterol and find the following result. Gender is coded as a dummy variable (male=1; female =0 ). What would be the value for sex and for the constant if we switch categories?
https://www.polleverywhere.com/multiple_choice_polls/tEQpjX1lhx4op18rIkNel?display_state=chart&amp;display=correctness&amp;controls=none&amp;onscreen=persist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3D86D-D7C4-8EB7-A512-58189B33AFF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15.Which of the following statements is correct?
https://www.polleverywhere.com/multiple_choice_polls/l49ige5GPKMbXU8fdBWi6?display_state=title&amp;controls=none&amp;onscreen=persist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0A48B-9D20-1E1F-76FE-8147AD96E8B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370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15.Which of the following statements is correct?
https://www.polleverywhere.com/multiple_choice_polls/l49ige5GPKMbXU8fdBWi6?display_state=instructions&amp;controls=none&amp;onscreen=persist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259EC-394D-AFE3-4854-79960C1B8B0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12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1.What is the linear regression equation?
https://www.polleverywhere.com/multiple_choice_polls/MfmtszuivbE7koXJP3elH?display_state=instructions&amp;controls=none&amp;onscreen=persist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E1BC1-2A9E-5B75-4993-F650CF8B9A7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04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15.Which of the following statements is correct?
https://www.polleverywhere.com/multiple_choice_polls/l49ige5GPKMbXU8fdBWi6?display_state=chart&amp;display=correctness&amp;controls=none&amp;onscreen=persist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C4956-1007-4F74-43E1-F04992E1A3B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6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16.Which of the statements below is correct?
https://www.polleverywhere.com/multiple_choice_polls/uIq0b6UFhmmI3h7Qz6AqY?display_state=title&amp;controls=none&amp;onscreen=persist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02B69-FB52-027F-4BDC-3FB3CB78D35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33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16.Which of the statements below is correct?
https://www.polleverywhere.com/multiple_choice_polls/uIq0b6UFhmmI3h7Qz6AqY?display_state=instructions&amp;controls=none&amp;onscreen=persist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C6D01-2E42-B68D-227E-3FCDAB009FD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473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16.Which of the statements below is correct?
https://www.polleverywhere.com/multiple_choice_polls/uIq0b6UFhmmI3h7Qz6AqY?display_state=chart&amp;display=correctness&amp;controls=none&amp;onscreen=persist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9071-8850-1BC2-A542-39244FE8AA2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4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17.How much will be the predicted cholesterol level for an 80-year old Nebraskan?
https://www.polleverywhere.com/multiple_choice_polls/i4GFHyMGDfOFBNJCdXh9D?display_state=title&amp;controls=none&amp;onscreen=persist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6415C-5E98-F709-EDF2-12DBB13C399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591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17.How much will be the predicted cholesterol level for an 80-year old Nebraskan?
https://www.polleverywhere.com/multiple_choice_polls/i4GFHyMGDfOFBNJCdXh9D?display_state=instructions&amp;controls=none&amp;onscreen=persist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59D59-BC0B-672A-34E6-3C13B7BD830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736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17.How much will be the predicted cholesterol level for an 80-year old Nebraskan?
https://www.polleverywhere.com/multiple_choice_polls/i4GFHyMGDfOFBNJCdXh9D?display_state=chart&amp;display=correctness&amp;controls=none&amp;onscreen=persist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9846D-C1A3-459E-98BC-C4E9ED12072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133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306C57C0-125E-BEEE-C117-15133370B7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937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F341864-14CF-44B6-9D90-044A404526C9}" type="slidenum">
              <a:rPr lang="fr-FR" altLang="nl-BE" sz="1200" smtClean="0"/>
              <a:pPr/>
              <a:t>62</a:t>
            </a:fld>
            <a:endParaRPr lang="fr-FR" altLang="nl-BE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260C329-317B-E1EF-8899-26790116B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5113" cy="37211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5D0F1954-15D4-3701-1964-D4F2D53C69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4718050"/>
            <a:ext cx="4891088" cy="4464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 altLang="nl-BE"/>
          </a:p>
        </p:txBody>
      </p:sp>
    </p:spTree>
    <p:extLst>
      <p:ext uri="{BB962C8B-B14F-4D97-AF65-F5344CB8AC3E}">
        <p14:creationId xmlns:p14="http://schemas.microsoft.com/office/powerpoint/2010/main" val="17653107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18.In the report, the relation is described as follows: 'MISTAKES'' = 3.4 + 0.73 'NO SLEEP'. What does this mean?
https://www.polleverywhere.com/multiple_choice_polls/g1Vi9GYocZjmcekvXVhm5?display_state=title&amp;controls=none&amp;onscreen=persist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BE2B0-CE2A-7206-DD24-4C5DFEBCFC4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026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18.In the report, the relation is described as follows: 'MISTAKES'' = 3.4 + 0.73 'NO SLEEP'. What does this mean?
https://www.polleverywhere.com/multiple_choice_polls/g1Vi9GYocZjmcekvXVhm5?display_state=instructions&amp;controls=none&amp;onscreen=persist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705F4-E139-1667-C42F-E0292016817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6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1.What is the linear regression equation?
https://www.polleverywhere.com/multiple_choice_polls/MfmtszuivbE7koXJP3elH?display_state=chart&amp;display=correctness&amp;controls=none&amp;onscreen=persist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41A1D-B8E6-A610-4676-23E0D29F00D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218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18.In the report, the relation is described as follows: 'MISTAKES'' = 3.4 + 0.73 'NO SLEEP'. What does this mean?
https://www.polleverywhere.com/multiple_choice_polls/g1Vi9GYocZjmcekvXVhm5?display_state=chart&amp;display=correctness&amp;controls=none&amp;onscreen=persist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0471B-7034-1C73-E4D5-3E0148E4515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715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19.The report mentions r² = 0,88. This means:
https://www.polleverywhere.com/multiple_choice_polls/zNVYcull7STLG3IqrTH5u?display_state=title&amp;controls=none&amp;onscreen=persist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4F210-47B7-83DD-4B30-26E7E9A1522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87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19.The report mentions r² = 0,88. This means:
https://www.polleverywhere.com/multiple_choice_polls/zNVYcull7STLG3IqrTH5u?display_state=instructions&amp;controls=none&amp;onscreen=persist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DCB05-8326-3811-C8CC-BF00FD74575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351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19.The report mentions r² = 0,88. This means:
https://www.polleverywhere.com/multiple_choice_polls/zNVYcull7STLG3IqrTH5u?display_state=chart&amp;display=correctness&amp;controls=none&amp;onscreen=persist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3171F-906D-EDA2-EE93-78921E8406C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055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20.How many km a car with a weight of 1000 kg can drive on 1 liter of 98 octane fuel?
https://www.polleverywhere.com/multiple_choice_polls/2q07A4g5xPtPCzZtLwBfq?display_state=title&amp;controls=none&amp;onscreen=persist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0EE05-DA8F-3BC8-8781-F22A28A4D4A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087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20.How many km a car with a weight of 1000 kg can drive on 1 liter of 98 octane fuel?
https://www.polleverywhere.com/multiple_choice_polls/2q07A4g5xPtPCzZtLwBfq?display_state=instructions&amp;controls=none&amp;onscreen=persist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9EA6D-4657-39F3-B343-E61B72F1AAC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110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20.How many km a car with a weight of 1000 kg can drive on 1 liter of 98 octane fuel?
https://www.polleverywhere.com/multiple_choice_polls/2q07A4g5xPtPCzZtLwBfq?display_state=chart&amp;display=correctness&amp;controls=none&amp;onscreen=persist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2A5F3-768C-6690-3836-EC66C038730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67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Linear Regression
https://www.polleverywhere.com/competitions/ll7dAKhMNsDwXB9Bsk5zY?display_state=finale&amp;onscreen=persist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4FA76-5007-54BA-BA93-C5FAE4BA284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2.How many km a car can drive per liter of fuel depends on the quality of fuel(in octane) and on the weight of the car(in kg): Y = 6,3 + 0,2 fuel quality + (- 0.001)weight. How many km a car with a weight of 1000 kg can drive on 1 liter of 98 octane fuel?
https://www.polleverywhere.com/multiple_choice_polls/YLhVAh9niFLfXetp8tf2h?display_state=title&amp;controls=none&amp;onscreen=persist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4B3C3-D159-A9AF-100D-C8F1783DE47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8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 (octane) 98</a:t>
            </a:r>
          </a:p>
          <a:p>
            <a:r>
              <a:rPr lang="en-US" dirty="0"/>
              <a:t>Weigh (Kg) 1000</a:t>
            </a:r>
          </a:p>
          <a:p>
            <a:endParaRPr lang="en-US" dirty="0"/>
          </a:p>
          <a:p>
            <a:r>
              <a:rPr lang="en-US" dirty="0"/>
              <a:t>6.3 + 0.2(98) -1</a:t>
            </a:r>
          </a:p>
          <a:p>
            <a:r>
              <a:rPr lang="en-US" dirty="0"/>
              <a:t>5.3 + 19.6
</a:t>
            </a:r>
          </a:p>
          <a:p>
            <a:r>
              <a:rPr lang="en-US" dirty="0"/>
              <a:t>7.</a:t>
            </a:r>
          </a:p>
          <a:p>
            <a:endParaRPr lang="en-US" dirty="0"/>
          </a:p>
          <a:p>
            <a:r>
              <a:rPr lang="en-US" dirty="0"/>
              <a:t>Poll Title: Do not modify the notes in this section to avoid tampering with the Poll Everywhere activity.
More info at polleverywhere.com/support
2.How many km a car can drive per liter of fuel depends on the quality of fuel(in octane) and on the weight of the car(in kg): Y = 6,3 + 0,2 fuel quality + (- 0.001)weight. How many km a car with a weight of 1000 kg can drive on 1 liter of 98 octane fuel?
https://www.polleverywhere.com/multiple_choice_polls/YLhVAh9niFLfXetp8tf2h?display_state=instructions&amp;controls=none&amp;onscreen=persist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3DB9F-FC44-772D-C006-C407E612EEC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3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2.How many km a car can drive per liter of fuel depends on the quality of fuel(in octane) and on the weight of the car(in kg): Y = 6,3 + 0,2 fuel quality + (- 0.001)weight. How many km a car with a weight of 1000 kg can drive on 1 liter of 98 octane fuel?
https://www.polleverywhere.com/multiple_choice_polls/YLhVAh9niFLfXetp8tf2h?display_state=chart&amp;display=correctness&amp;controls=none&amp;onscreen=persist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4940A-480C-4873-99B9-872BFA8FC64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4E580-AAC8-3B9D-5B6B-6007293102D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7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5AFC-A670-7146-2B20-670EBE848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BDD92-09CC-C161-81C3-DDFAF8370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9930D-222F-4702-C4B5-D267E43E0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05F40-660E-1639-C8ED-E36A1113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2D46E-E531-E19D-F940-0FC9D6EC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F89F-5B5E-D5C7-7B4F-756998CD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C199E-79BC-58B0-6DA3-0F952AF5B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65131-5C41-B3A2-9EE3-0F660FEA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29982-ED1C-25CD-D0AD-01360509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E688F-C702-C50D-C532-BE3C86E2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B40F2-56BD-472D-6DE7-FFE58803C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0F557-E235-0710-0FC0-A1DFD1DFA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FC8DF-A7A9-E3D8-FC7E-239012A6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22598-70FE-E7E7-7B66-B66F7437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46217-CA56-63C9-90F7-05CDBBD1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94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A6720-4164-A30F-DA03-4E0AC43B6B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558AC4-61B1-4689-B440-FB18F24F20FD}" type="datetime1">
              <a:rPr lang="fr-FR"/>
              <a:pPr>
                <a:defRPr/>
              </a:pPr>
              <a:t>17/02/2023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98EF1-5144-35AB-DC86-9169F25882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939DC-A04B-7D73-A233-35C95BCBDF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DE1E8-FF79-49CF-B9A8-E89DB3FEE12C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4257743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fr-F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5761E5-E845-D02F-F3D2-B6B4640DA0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3AC0B-2CB0-4F37-902E-10B19547EEA7}" type="datetime1">
              <a:rPr lang="fr-FR"/>
              <a:pPr>
                <a:defRPr/>
              </a:pPr>
              <a:t>17/02/2023</a:t>
            </a:fld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AAB5FDF-1645-04A3-C3E5-C07D4C26BB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04FF29-3254-2C21-916D-ED2B16BB39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3C3AF-7BA1-48EB-AD20-1B8BE3804014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9871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A887-8533-822C-7CE5-A8524171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5838-3DEE-F365-5C8D-FDA76F4B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CFDB6-5454-D01B-B97A-D65587F6D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7DFE-D3FB-28DC-18D9-6A515A20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CC25A-A03F-A102-8B21-34DB56E4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1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AEB1-2E60-132A-0398-6EBF3AF2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397CD-45E0-3A7A-ADBB-4B3E389C9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4DE9F-0F42-3E30-7DBE-F99D2B15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3463-BD43-2D72-D6C6-959ADFB9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85EB-4EF9-96A1-5374-BD0DE07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8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FE98-5600-569C-12C4-1A6F8DAC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4955-91B2-B1BF-27C2-28A87C28F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54086-B5C1-B5AC-A92F-3A426BC07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1642F-B861-0C27-030F-4BA86CA4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CA97F-2029-6773-A087-3F483959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877F5-31DF-41C6-FE47-B9AF5D5D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58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CD0C-D917-3116-BB26-575FEA02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8AE3-FD6F-C393-0865-8352A8A16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8B28A-220A-4C63-999E-742685CC7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90508-DD7C-9FC4-A09C-E6B7663DF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C561A-769B-22AA-C9C1-36869A939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D24B-FEDF-EC5A-B66E-43F38D14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18F45-63DE-3B99-2339-CF7F81FF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0535B-FCBF-9891-D8BF-47281286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6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147B-03D4-2511-E493-55C02989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59A8F-EE26-BB4F-07DE-5CDF0C35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DB20F-C4AB-FED5-AD36-4BB29253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EE920-A0F1-AC00-B880-1C8AE652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9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935F0F-534C-AB24-E77F-B707561F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7385C-FF0C-3695-EC86-8C1D75D2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707C3-2B01-FE5F-332B-36A3F333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7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B53C-663E-ECBF-B018-4EFE49CE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A1E51-E92A-5CF9-9D52-DBF739730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AFAD2-87A4-A6E8-2BD6-C4C603BD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1D337-4AD4-9103-3FF5-4D0F769F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EF596-8D67-79CD-647C-31FF295A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7E282-DA8E-D5E6-5059-CC344CC2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6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A852-7723-6644-D7D2-5728BCEC8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05A4E-81D7-8F9C-F044-4E12C16A6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132BD-6F15-1481-4650-65C501B6E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57990-15D6-EBEE-A066-43F9A7EE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4FE0B-AEEE-9543-5BC0-7F2F4A0C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034E6-8725-CB09-03D2-8B0373F3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78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99ACBF-28C4-D1E9-E8F2-038C2D32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97F98-B782-06C5-63FA-EE1ABEF51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89AD5-AC43-FDDF-3FE2-36A264E28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AFC36-D81C-4313-9514-8E12AC560D35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6C094-65EC-0F5D-C59C-FB5F27C0F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8E80F-89C1-007F-5A1A-4BE742C5D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A5816-E171-438B-A22A-857F53D92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5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BD739-064A-5002-6363-C8BE84F9173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2905E-924D-A7E9-F3A6-1CD046BC1CD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2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1D3EB-9077-966C-7CA5-4C545A70B2D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8DC660-970A-B3FB-DC33-437660479D8C}"/>
              </a:ext>
            </a:extLst>
          </p:cNvPr>
          <p:cNvSpPr/>
          <p:nvPr/>
        </p:nvSpPr>
        <p:spPr>
          <a:xfrm>
            <a:off x="1272208" y="4565373"/>
            <a:ext cx="2822713" cy="106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67C19-C218-BD63-7220-240BAF2D64F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FBE68-1218-D073-B903-4A47206E65A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9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67E25-AA06-6933-FFDF-1B2570546D2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C08ED9-4F64-CAB6-FA6C-1CA34EFA5810}"/>
              </a:ext>
            </a:extLst>
          </p:cNvPr>
          <p:cNvSpPr/>
          <p:nvPr/>
        </p:nvSpPr>
        <p:spPr>
          <a:xfrm>
            <a:off x="6599585" y="5121965"/>
            <a:ext cx="2703444" cy="52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96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30143-EF4D-A6B2-0630-3BA659F0AB8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8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DAF4E-0735-FD88-A3EC-D37955C88BE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8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E7B8B-B97E-AC53-49CD-FF7B38DB797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C08F62-4DF4-E312-730D-CA7A309DF07C}"/>
              </a:ext>
            </a:extLst>
          </p:cNvPr>
          <p:cNvSpPr/>
          <p:nvPr/>
        </p:nvSpPr>
        <p:spPr>
          <a:xfrm>
            <a:off x="1311965" y="3982279"/>
            <a:ext cx="4267200" cy="106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2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95960-F52A-07D7-6592-7C249992136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79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98B19-164E-B1F9-8B36-1D07E676E9A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5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B84B0-B3F7-D653-8E53-F88A8B4612C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4239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0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D9303-DBEE-6002-A713-D248EA14CFE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ECCF73-D422-1FF0-B2CE-6FD167657A71}"/>
              </a:ext>
            </a:extLst>
          </p:cNvPr>
          <p:cNvSpPr/>
          <p:nvPr/>
        </p:nvSpPr>
        <p:spPr>
          <a:xfrm>
            <a:off x="1338470" y="4313584"/>
            <a:ext cx="8918713" cy="66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73D65-9337-D759-EBE0-CCE6C6870A7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7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B9426-F34C-0007-DD7D-E78E99CA1E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66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D89D2-4BD0-0F9C-E4F7-2B702C7B0B1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22AC01-3F5E-DE96-7F99-78523F34BDF9}"/>
              </a:ext>
            </a:extLst>
          </p:cNvPr>
          <p:cNvSpPr/>
          <p:nvPr/>
        </p:nvSpPr>
        <p:spPr>
          <a:xfrm>
            <a:off x="1298713" y="4724400"/>
            <a:ext cx="2822713" cy="106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31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D5C5-5258-D398-0EFE-B316F6290DD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3">
            <a:extLst>
              <a:ext uri="{FF2B5EF4-FFF2-40B4-BE49-F238E27FC236}">
                <a16:creationId xmlns:a16="http://schemas.microsoft.com/office/drawing/2014/main" id="{A48B18CB-6CC4-8C8B-B720-7BD907E3FB8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9CA15F-42B7-4AA7-9766-9FB417BE0A81}" type="datetime1">
              <a:rPr lang="fr-FR" altLang="nl-BE" sz="1400"/>
              <a:pPr>
                <a:spcBef>
                  <a:spcPct val="0"/>
                </a:spcBef>
                <a:buFontTx/>
                <a:buNone/>
              </a:pPr>
              <a:t>17/02/2023</a:t>
            </a:fld>
            <a:endParaRPr lang="fr-FR" altLang="nl-BE" sz="1400"/>
          </a:p>
        </p:txBody>
      </p:sp>
      <p:sp>
        <p:nvSpPr>
          <p:cNvPr id="13315" name="Footer Placeholder 4">
            <a:extLst>
              <a:ext uri="{FF2B5EF4-FFF2-40B4-BE49-F238E27FC236}">
                <a16:creationId xmlns:a16="http://schemas.microsoft.com/office/drawing/2014/main" id="{BB1E0AD4-02D0-9D34-DCED-6B6987626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nl-BE" sz="1400"/>
              <a:t>LINREG_E_TR.ppt - source : MASON et al.</a:t>
            </a: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DCF79C26-3869-E643-19C4-6D1F2D83F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>
                <a:latin typeface="Comic Sans MS" panose="030F0702030302020204" pitchFamily="66" charset="0"/>
              </a:rPr>
              <a:t>Life satisfaction, </a:t>
            </a:r>
            <a:r>
              <a:rPr lang="en-US" altLang="nl-BE" sz="2400">
                <a:latin typeface="Comic Sans MS" panose="030F0702030302020204" pitchFamily="66" charset="0"/>
              </a:rPr>
              <a:t>old widows</a:t>
            </a:r>
          </a:p>
        </p:txBody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83A94205-A719-260E-1F3F-124DE5E036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8214" y="1628775"/>
            <a:ext cx="7775575" cy="4114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fr-FR" altLang="nl-BE" sz="2600">
                <a:latin typeface="Comic Sans MS" panose="030F0702030302020204" pitchFamily="66" charset="0"/>
              </a:rPr>
              <a:t>Y		</a:t>
            </a:r>
            <a:r>
              <a:rPr lang="en-US" altLang="nl-BE" sz="2600">
                <a:latin typeface="Comic Sans MS" panose="030F0702030302020204" pitchFamily="66" charset="0"/>
              </a:rPr>
              <a:t>satisfaction index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nl-BE" sz="2600">
                <a:latin typeface="Comic Sans MS" panose="030F0702030302020204" pitchFamily="66" charset="0"/>
              </a:rPr>
              <a:t>X</a:t>
            </a:r>
            <a:r>
              <a:rPr lang="en-US" altLang="nl-BE" sz="2600" baseline="-25000">
                <a:latin typeface="Comic Sans MS" panose="030F0702030302020204" pitchFamily="66" charset="0"/>
              </a:rPr>
              <a:t>1</a:t>
            </a:r>
            <a:r>
              <a:rPr lang="en-US" altLang="nl-BE" sz="2600">
                <a:latin typeface="Comic Sans MS" panose="030F0702030302020204" pitchFamily="66" charset="0"/>
              </a:rPr>
              <a:t>		age of first marriage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nl-BE" sz="2600">
                <a:latin typeface="Comic Sans MS" panose="030F0702030302020204" pitchFamily="66" charset="0"/>
              </a:rPr>
              <a:t>X</a:t>
            </a:r>
            <a:r>
              <a:rPr lang="en-US" altLang="nl-BE" sz="2600" baseline="-25000">
                <a:latin typeface="Comic Sans MS" panose="030F0702030302020204" pitchFamily="66" charset="0"/>
              </a:rPr>
              <a:t>2</a:t>
            </a:r>
            <a:r>
              <a:rPr lang="en-US" altLang="nl-BE" sz="2600">
                <a:latin typeface="Comic Sans MS" panose="030F0702030302020204" pitchFamily="66" charset="0"/>
              </a:rPr>
              <a:t>	annual income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nl-BE" sz="2600">
                <a:latin typeface="Comic Sans MS" panose="030F0702030302020204" pitchFamily="66" charset="0"/>
              </a:rPr>
              <a:t>X</a:t>
            </a:r>
            <a:r>
              <a:rPr lang="en-US" altLang="nl-BE" sz="2600" baseline="-25000">
                <a:latin typeface="Comic Sans MS" panose="030F0702030302020204" pitchFamily="66" charset="0"/>
              </a:rPr>
              <a:t>3</a:t>
            </a:r>
            <a:r>
              <a:rPr lang="en-US" altLang="nl-BE" sz="2600">
                <a:latin typeface="Comic Sans MS" panose="030F0702030302020204" pitchFamily="66" charset="0"/>
              </a:rPr>
              <a:t>	number of children alive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nl-BE" sz="2600">
                <a:latin typeface="Comic Sans MS" panose="030F0702030302020204" pitchFamily="66" charset="0"/>
              </a:rPr>
              <a:t>X</a:t>
            </a:r>
            <a:r>
              <a:rPr lang="en-US" altLang="nl-BE" sz="2600" baseline="-25000">
                <a:latin typeface="Comic Sans MS" panose="030F0702030302020204" pitchFamily="66" charset="0"/>
              </a:rPr>
              <a:t>4</a:t>
            </a:r>
            <a:r>
              <a:rPr lang="en-US" altLang="nl-BE" sz="2600">
                <a:latin typeface="Comic Sans MS" panose="030F0702030302020204" pitchFamily="66" charset="0"/>
              </a:rPr>
              <a:t>	value of all assets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nl-BE" sz="2600">
                <a:latin typeface="Comic Sans MS" panose="030F0702030302020204" pitchFamily="66" charset="0"/>
              </a:rPr>
              <a:t>X</a:t>
            </a:r>
            <a:r>
              <a:rPr lang="en-US" altLang="nl-BE" sz="2600" baseline="-25000">
                <a:latin typeface="Comic Sans MS" panose="030F0702030302020204" pitchFamily="66" charset="0"/>
              </a:rPr>
              <a:t>5</a:t>
            </a:r>
            <a:r>
              <a:rPr lang="en-US" altLang="nl-BE" sz="2600">
                <a:latin typeface="Comic Sans MS" panose="030F0702030302020204" pitchFamily="66" charset="0"/>
              </a:rPr>
              <a:t>	health status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nl-BE" sz="2600">
                <a:latin typeface="Comic Sans MS" panose="030F0702030302020204" pitchFamily="66" charset="0"/>
              </a:rPr>
              <a:t>X</a:t>
            </a:r>
            <a:r>
              <a:rPr lang="en-US" altLang="nl-BE" sz="2600" baseline="-25000">
                <a:latin typeface="Comic Sans MS" panose="030F0702030302020204" pitchFamily="66" charset="0"/>
              </a:rPr>
              <a:t>6</a:t>
            </a:r>
            <a:r>
              <a:rPr lang="en-US" altLang="nl-BE" sz="2600">
                <a:latin typeface="Comic Sans MS" panose="030F0702030302020204" pitchFamily="66" charset="0"/>
              </a:rPr>
              <a:t>	number of social activities per week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nl-BE" sz="2600">
              <a:latin typeface="Comic Sans MS" panose="030F0702030302020204" pitchFamily="66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fr-FR" altLang="nl-BE" sz="2600">
                <a:latin typeface="Comic Sans MS" panose="030F0702030302020204" pitchFamily="66" charset="0"/>
              </a:rPr>
              <a:t>Y</a:t>
            </a:r>
            <a:r>
              <a:rPr lang="en-US" altLang="nl-BE" sz="2600">
                <a:latin typeface="Comic Sans MS" panose="030F0702030302020204" pitchFamily="66" charset="0"/>
                <a:cs typeface="Times New Roman" panose="02020603050405020304" pitchFamily="18" charset="0"/>
              </a:rPr>
              <a:t>‘	 = 16.24 + 0.017 X</a:t>
            </a:r>
            <a:r>
              <a:rPr lang="en-US" altLang="nl-BE" sz="2600" baseline="-25000">
                <a:latin typeface="Comic Sans MS" panose="030F0702030302020204" pitchFamily="66" charset="0"/>
                <a:cs typeface="Times New Roman" panose="02020603050405020304" pitchFamily="18" charset="0"/>
              </a:rPr>
              <a:t>1</a:t>
            </a:r>
            <a:r>
              <a:rPr lang="en-US" altLang="nl-BE" sz="2600">
                <a:latin typeface="Comic Sans MS" panose="030F0702030302020204" pitchFamily="66" charset="0"/>
                <a:cs typeface="Times New Roman" panose="02020603050405020304" pitchFamily="18" charset="0"/>
              </a:rPr>
              <a:t> + 0.0028 X</a:t>
            </a:r>
            <a:r>
              <a:rPr lang="en-US" altLang="nl-BE" sz="2600" baseline="-25000">
                <a:latin typeface="Comic Sans MS" panose="030F0702030302020204" pitchFamily="66" charset="0"/>
                <a:cs typeface="Times New Roman" panose="02020603050405020304" pitchFamily="18" charset="0"/>
              </a:rPr>
              <a:t>2</a:t>
            </a:r>
            <a:r>
              <a:rPr lang="en-US" altLang="nl-BE" sz="2600">
                <a:latin typeface="Comic Sans MS" panose="030F0702030302020204" pitchFamily="66" charset="0"/>
                <a:cs typeface="Times New Roman" panose="02020603050405020304" pitchFamily="18" charset="0"/>
              </a:rPr>
              <a:t> + 42 X</a:t>
            </a:r>
            <a:r>
              <a:rPr lang="en-US" altLang="nl-BE" sz="2600" baseline="-25000">
                <a:latin typeface="Comic Sans MS" panose="030F0702030302020204" pitchFamily="66" charset="0"/>
                <a:cs typeface="Times New Roman" panose="02020603050405020304" pitchFamily="18" charset="0"/>
              </a:rPr>
              <a:t>3</a:t>
            </a:r>
            <a:r>
              <a:rPr lang="en-US" altLang="nl-BE" sz="2600">
                <a:latin typeface="Comic Sans MS" panose="030F0702030302020204" pitchFamily="66" charset="0"/>
                <a:cs typeface="Times New Roman" panose="02020603050405020304" pitchFamily="18" charset="0"/>
              </a:rPr>
              <a:t> + 0.0012 X</a:t>
            </a:r>
            <a:r>
              <a:rPr lang="en-US" altLang="nl-BE" sz="2600" baseline="-25000">
                <a:latin typeface="Comic Sans MS" panose="030F0702030302020204" pitchFamily="66" charset="0"/>
                <a:cs typeface="Times New Roman" panose="02020603050405020304" pitchFamily="18" charset="0"/>
              </a:rPr>
              <a:t>4</a:t>
            </a:r>
            <a:r>
              <a:rPr lang="en-US" altLang="nl-BE" sz="2600">
                <a:latin typeface="Comic Sans MS" panose="030F0702030302020204" pitchFamily="66" charset="0"/>
                <a:cs typeface="Times New Roman" panose="02020603050405020304" pitchFamily="18" charset="0"/>
              </a:rPr>
              <a:t> + 0.19 X</a:t>
            </a:r>
            <a:r>
              <a:rPr lang="en-US" altLang="nl-BE" sz="2600" baseline="-25000">
                <a:latin typeface="Comic Sans MS" panose="030F0702030302020204" pitchFamily="66" charset="0"/>
                <a:cs typeface="Times New Roman" panose="02020603050405020304" pitchFamily="18" charset="0"/>
              </a:rPr>
              <a:t>5</a:t>
            </a:r>
            <a:r>
              <a:rPr lang="en-US" altLang="nl-BE" sz="2600">
                <a:latin typeface="Comic Sans MS" panose="030F0702030302020204" pitchFamily="66" charset="0"/>
                <a:cs typeface="Times New Roman" panose="02020603050405020304" pitchFamily="18" charset="0"/>
              </a:rPr>
              <a:t> + 26.8 X</a:t>
            </a:r>
            <a:r>
              <a:rPr lang="en-US" altLang="nl-BE" sz="2600" baseline="-25000">
                <a:latin typeface="Comic Sans MS" panose="030F0702030302020204" pitchFamily="66" charset="0"/>
                <a:cs typeface="Times New Roman" panose="02020603050405020304" pitchFamily="18" charset="0"/>
              </a:rPr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1551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34D40-30E7-DF84-FED4-4E72A289937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E7254-C907-F1B7-2851-F12CB603F0A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17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6E7D5-A948-E853-30B2-34404415894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CEC2D-90AD-EDAE-A50E-2B0509AD9C3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0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2A26CE-42FF-778A-3EAF-B4EC79FE97D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4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BF1D2-D9F8-5B69-327B-E9E0361DAC3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C7C7C3-4136-4E5B-BB89-9D0C5F05DAE7}"/>
              </a:ext>
            </a:extLst>
          </p:cNvPr>
          <p:cNvSpPr/>
          <p:nvPr/>
        </p:nvSpPr>
        <p:spPr>
          <a:xfrm>
            <a:off x="6573078" y="4035287"/>
            <a:ext cx="5009322" cy="1557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2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9D52D-2765-A4DF-F723-4F96E671051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3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C1EBD80-A793-5E16-FC2D-6E5C7D9AA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z="2800"/>
              <a:t>The plot below is a scatterplot of residuals against independent variable (age) in a study investigating the relation between age and happiness.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077CAD6-C19B-64AF-1FC5-AECAA96A6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altLang="nl-BE"/>
          </a:p>
        </p:txBody>
      </p:sp>
      <p:pic>
        <p:nvPicPr>
          <p:cNvPr id="17412" name="Picture 6">
            <a:extLst>
              <a:ext uri="{FF2B5EF4-FFF2-40B4-BE49-F238E27FC236}">
                <a16:creationId xmlns:a16="http://schemas.microsoft.com/office/drawing/2014/main" id="{8A006CF3-978F-F311-2382-E863BC25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989138"/>
            <a:ext cx="58039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83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FCDC4-E393-18F8-82F7-16BF4933F75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9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D65E6-92BD-ADB2-8089-5C25105A5A0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16410E-A0F0-73E7-CCE9-74CB95EDFD0F}"/>
              </a:ext>
            </a:extLst>
          </p:cNvPr>
          <p:cNvSpPr/>
          <p:nvPr/>
        </p:nvSpPr>
        <p:spPr>
          <a:xfrm>
            <a:off x="1298712" y="1278834"/>
            <a:ext cx="2822713" cy="106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7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F659B-BA84-DABE-DF87-CAE0F3F77F2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2F8660D5-DF48-A8E3-5D8B-78BD8F25C8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476250"/>
            <a:ext cx="7392988" cy="2376488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GB" altLang="nl-BE" sz="2400">
                <a:latin typeface="Comic Sans MS" panose="030F0702030302020204" pitchFamily="66" charset="0"/>
              </a:rPr>
              <a:t>Article: We study the relation between IQ (IQ points), brain size (MRI pixels), length (cm) and sex (0=m, 1=f).</a:t>
            </a:r>
            <a:r>
              <a:rPr lang="en-GB" altLang="nl-BE" sz="2000">
                <a:latin typeface="Comic Sans MS" panose="030F0702030302020204" pitchFamily="66" charset="0"/>
              </a:rPr>
              <a:t>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GB" altLang="nl-BE" sz="2400">
                <a:latin typeface="Comic Sans MS" panose="030F0702030302020204" pitchFamily="66" charset="0"/>
              </a:rPr>
              <a:t>SPSS output:</a:t>
            </a:r>
          </a:p>
        </p:txBody>
      </p:sp>
      <p:pic>
        <p:nvPicPr>
          <p:cNvPr id="557059" name="Picture 3">
            <a:extLst>
              <a:ext uri="{FF2B5EF4-FFF2-40B4-BE49-F238E27FC236}">
                <a16:creationId xmlns:a16="http://schemas.microsoft.com/office/drawing/2014/main" id="{C151047E-0FA3-A101-226C-46AB8F92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3512741"/>
            <a:ext cx="46291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7060" name="Picture 4">
            <a:extLst>
              <a:ext uri="{FF2B5EF4-FFF2-40B4-BE49-F238E27FC236}">
                <a16:creationId xmlns:a16="http://schemas.microsoft.com/office/drawing/2014/main" id="{F5F41CEA-5659-9077-945A-6FB8C2FDA64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2901" y="4819650"/>
            <a:ext cx="5688013" cy="1993900"/>
          </a:xfrm>
          <a:noFill/>
        </p:spPr>
      </p:pic>
      <p:pic>
        <p:nvPicPr>
          <p:cNvPr id="557061" name="Picture 5">
            <a:extLst>
              <a:ext uri="{FF2B5EF4-FFF2-40B4-BE49-F238E27FC236}">
                <a16:creationId xmlns:a16="http://schemas.microsoft.com/office/drawing/2014/main" id="{FA54A3B2-E9DE-0270-5FDC-5510D3C3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2248298"/>
            <a:ext cx="4032250" cy="139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97875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57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57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5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5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5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58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CB7B0-B3E2-DA81-36B0-B3C0A155BC9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6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04536-DCC2-E63E-87B5-663950C2F02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A5DBE6-9F48-5626-7904-2ACCE0099245}"/>
              </a:ext>
            </a:extLst>
          </p:cNvPr>
          <p:cNvSpPr/>
          <p:nvPr/>
        </p:nvSpPr>
        <p:spPr>
          <a:xfrm>
            <a:off x="6652591" y="3429000"/>
            <a:ext cx="4744279" cy="106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2ACED-28BF-86DE-A6D0-D905DBABC5F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C6847-58AD-4294-53B5-209D7CCE4B2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3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04787-8820-4C92-B1C5-676E0B12493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90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4C774-C789-EE22-C570-8ACA31613A8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577B45-0FF2-14B6-5A97-297E2576D087}"/>
              </a:ext>
            </a:extLst>
          </p:cNvPr>
          <p:cNvSpPr/>
          <p:nvPr/>
        </p:nvSpPr>
        <p:spPr>
          <a:xfrm>
            <a:off x="6649572" y="3707484"/>
            <a:ext cx="2822713" cy="106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15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714AB-AE46-88AE-4000-F71AA3DB38F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48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5535B-7B3B-047F-9F3B-AA790E07ADF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84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7ABA3-9A03-B6A6-8543-8C3266D0F8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00B43F-2850-5D12-472B-6EDCF61EA59F}"/>
              </a:ext>
            </a:extLst>
          </p:cNvPr>
          <p:cNvSpPr/>
          <p:nvPr/>
        </p:nvSpPr>
        <p:spPr>
          <a:xfrm>
            <a:off x="6614848" y="2793777"/>
            <a:ext cx="4624170" cy="967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9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458BE-1232-804F-2500-5DB6531BF5E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16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5D85E-5DF9-00D3-C8D6-CE4858F1188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7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427C4-6DB3-3F69-71A5-887829818C8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22B92F-84B8-3446-A7ED-21011D773423}"/>
              </a:ext>
            </a:extLst>
          </p:cNvPr>
          <p:cNvSpPr/>
          <p:nvPr/>
        </p:nvSpPr>
        <p:spPr>
          <a:xfrm>
            <a:off x="6626422" y="2897257"/>
            <a:ext cx="4971411" cy="89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80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829B5-7232-ABCB-3EBF-40A2D0022A6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0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E2E468A-7C42-6225-0BDB-08885FC599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altLang="nl-BE" sz="2800"/>
              <a:t>The graph below shows the association between incidence of diarrhoea and the proportion of households with access to piped water in different neigborhoods of a city. Two different models were fitted to explain the association observed.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3184B721-11F7-3AB5-B6FA-C81EE73C3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altLang="nl-BE"/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D99E8D07-2C72-7A3F-135E-542E68469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492375"/>
            <a:ext cx="7388225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6998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829A1-F660-2659-E746-006F9EC3F83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065A60-81FF-9FCE-52EE-C47D6E5A31A6}"/>
              </a:ext>
            </a:extLst>
          </p:cNvPr>
          <p:cNvSpPr/>
          <p:nvPr/>
        </p:nvSpPr>
        <p:spPr>
          <a:xfrm>
            <a:off x="1325217" y="2365513"/>
            <a:ext cx="2822713" cy="106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6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2">
            <a:extLst>
              <a:ext uri="{FF2B5EF4-FFF2-40B4-BE49-F238E27FC236}">
                <a16:creationId xmlns:a16="http://schemas.microsoft.com/office/drawing/2014/main" id="{0C906D96-D10B-F851-6889-F9B4A9A81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fr-FR" altLang="nl-BE"/>
          </a:p>
        </p:txBody>
      </p:sp>
      <p:pic>
        <p:nvPicPr>
          <p:cNvPr id="26627" name="Picture 45">
            <a:extLst>
              <a:ext uri="{FF2B5EF4-FFF2-40B4-BE49-F238E27FC236}">
                <a16:creationId xmlns:a16="http://schemas.microsoft.com/office/drawing/2014/main" id="{7EE61626-0A18-7C34-65E4-8438973C6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8" name="Text Box 46">
            <a:extLst>
              <a:ext uri="{FF2B5EF4-FFF2-40B4-BE49-F238E27FC236}">
                <a16:creationId xmlns:a16="http://schemas.microsoft.com/office/drawing/2014/main" id="{0EEAADED-A8AB-D6F8-0BE9-4E8FE812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4" y="1052513"/>
            <a:ext cx="5976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nl-BE" sz="2400"/>
              <a:t>Model 1: Piped water only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87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FC32966-38FE-B395-43B4-CD9931E569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fr-FR" altLang="nl-BE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16A8953-060E-5DAC-38AF-3B3537EDD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altLang="nl-BE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3D0CED13-2215-5296-47EE-6A635FD37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3" name="Text Box 5">
            <a:extLst>
              <a:ext uri="{FF2B5EF4-FFF2-40B4-BE49-F238E27FC236}">
                <a16:creationId xmlns:a16="http://schemas.microsoft.com/office/drawing/2014/main" id="{310DEFAC-528F-4BB7-6297-CFEECAF93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1052514"/>
            <a:ext cx="6985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nl-BE" sz="2400"/>
              <a:t>Model 2: Piped water and mean number of microbes per ml in drinking water of each neighborhood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6006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2C3C2-F231-C5FC-DF14-30399B7E626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3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97302-3697-66B3-F03F-E45CE1D5C36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71C8D3-31B5-509F-3343-4CEF99FA961F}"/>
              </a:ext>
            </a:extLst>
          </p:cNvPr>
          <p:cNvSpPr/>
          <p:nvPr/>
        </p:nvSpPr>
        <p:spPr>
          <a:xfrm>
            <a:off x="1325217" y="2365513"/>
            <a:ext cx="9080424" cy="2194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7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8FEE6-6F0D-9D33-AD25-B1F624BD81F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9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048CA87-7454-9C87-810C-EC38F1DD9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z="2800"/>
              <a:t>How the number of human births varies with stork populations in 17 European countries.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BAD3C80-FA74-9BC7-0E6F-EADB155758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altLang="nl-BE"/>
          </a:p>
        </p:txBody>
      </p:sp>
      <p:pic>
        <p:nvPicPr>
          <p:cNvPr id="29700" name="Picture 10">
            <a:extLst>
              <a:ext uri="{FF2B5EF4-FFF2-40B4-BE49-F238E27FC236}">
                <a16:creationId xmlns:a16="http://schemas.microsoft.com/office/drawing/2014/main" id="{54124D95-1FEF-5CE8-DF26-33F9D619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700214"/>
            <a:ext cx="6840537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1" name="Rectangle 11">
            <a:extLst>
              <a:ext uri="{FF2B5EF4-FFF2-40B4-BE49-F238E27FC236}">
                <a16:creationId xmlns:a16="http://schemas.microsoft.com/office/drawing/2014/main" id="{0E9F53CA-B329-0320-839E-B3A63DF1D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6215064"/>
            <a:ext cx="6911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nl-BE" sz="2000"/>
              <a:t>Source: Teaching Statistics. Volume 22, Number 2, Summer 2000</a:t>
            </a:r>
          </a:p>
        </p:txBody>
      </p:sp>
      <p:pic>
        <p:nvPicPr>
          <p:cNvPr id="607244" name="Picture 12" descr="ANd9GcSd8vLjkmygWP1qJ7q-LqcZup8K9s5F0v19e4IBTjYBKgkFocwa">
            <a:extLst>
              <a:ext uri="{FF2B5EF4-FFF2-40B4-BE49-F238E27FC236}">
                <a16:creationId xmlns:a16="http://schemas.microsoft.com/office/drawing/2014/main" id="{A5107850-3791-BB2F-5E05-61FC684D7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8870" y="1522586"/>
            <a:ext cx="5089244" cy="381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7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7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4B13D-4963-E5DA-08A2-DFED270D990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03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331AD-1B3C-BCB8-D099-9508F874675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0B6333-2D2E-8438-0F81-F929E510D4F0}"/>
              </a:ext>
            </a:extLst>
          </p:cNvPr>
          <p:cNvSpPr/>
          <p:nvPr/>
        </p:nvSpPr>
        <p:spPr>
          <a:xfrm flipV="1">
            <a:off x="1325217" y="1331090"/>
            <a:ext cx="9115148" cy="1034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33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CCFD4-051A-1D00-5B27-BB57C411F6C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59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0FE9B-20E7-5B42-587D-84429D80AB3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2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E60C-4DA2-B255-81B1-BBC8922A2FB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D6B93-E4B3-9D90-CA46-A46462313D6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1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A80F2-9189-E109-D8AC-61A6ED7C3D4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93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F8DDEFE2-576D-4455-718B-D79A9A89B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6050" y="228601"/>
          <a:ext cx="53340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486400" imgH="4511040" progId="Word.Document.8">
                  <p:embed/>
                </p:oleObj>
              </mc:Choice>
              <mc:Fallback>
                <p:oleObj name="Document" r:id="rId4" imgW="5486400" imgH="4511040" progId="Word.Document.8">
                  <p:embed/>
                  <p:pic>
                    <p:nvPicPr>
                      <p:cNvPr id="32770" name="Object 2">
                        <a:extLst>
                          <a:ext uri="{FF2B5EF4-FFF2-40B4-BE49-F238E27FC236}">
                            <a16:creationId xmlns:a16="http://schemas.microsoft.com/office/drawing/2014/main" id="{F8DDEFE2-576D-4455-718B-D79A9A89BA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050" y="228601"/>
                        <a:ext cx="53340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>
            <a:extLst>
              <a:ext uri="{FF2B5EF4-FFF2-40B4-BE49-F238E27FC236}">
                <a16:creationId xmlns:a16="http://schemas.microsoft.com/office/drawing/2014/main" id="{A2CA502B-BAB5-74EA-D235-AAF500E85A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4478338"/>
          <a:ext cx="8610600" cy="237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621799" imgH="1552030" progId="Word.Document.8">
                  <p:embed/>
                </p:oleObj>
              </mc:Choice>
              <mc:Fallback>
                <p:oleObj name="Document" r:id="rId6" imgW="5621799" imgH="1552030" progId="Word.Document.8">
                  <p:embed/>
                  <p:pic>
                    <p:nvPicPr>
                      <p:cNvPr id="32771" name="Object 3">
                        <a:extLst>
                          <a:ext uri="{FF2B5EF4-FFF2-40B4-BE49-F238E27FC236}">
                            <a16:creationId xmlns:a16="http://schemas.microsoft.com/office/drawing/2014/main" id="{A2CA502B-BAB5-74EA-D235-AAF500E85A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478338"/>
                        <a:ext cx="8610600" cy="237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4">
            <a:extLst>
              <a:ext uri="{FF2B5EF4-FFF2-40B4-BE49-F238E27FC236}">
                <a16:creationId xmlns:a16="http://schemas.microsoft.com/office/drawing/2014/main" id="{15BC7DFB-1051-F84D-0717-B17A9B46D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115888"/>
            <a:ext cx="3240088" cy="3960812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fr-BE" altLang="nl-BE" sz="1800">
                <a:latin typeface="Tahoma" panose="020B0604030504040204" pitchFamily="34" charset="0"/>
              </a:rPr>
              <a:t>Psychologists study the relation between sleep deprivation and intellectual performance among students. Twenty-eight volunteers are submitted to different periods of sleep deprivation, and subsequently have to respond to mental arithmetic questions. </a:t>
            </a:r>
          </a:p>
          <a:p>
            <a:endParaRPr lang="fr-BE" altLang="nl-BE" sz="1800">
              <a:latin typeface="Tahoma" panose="020B0604030504040204" pitchFamily="34" charset="0"/>
            </a:endParaRPr>
          </a:p>
          <a:p>
            <a:r>
              <a:rPr lang="fr-BE" altLang="nl-BE" sz="1800">
                <a:latin typeface="Tahoma" panose="020B0604030504040204" pitchFamily="34" charset="0"/>
              </a:rPr>
              <a:t>Here are the results: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127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FA52E6-1E2E-D041-33C1-7E6BC08629B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1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03CC0-E532-2A1E-8D6E-2E0A592436C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B7861-EE85-0DF6-1A73-A16383CA5D44}"/>
              </a:ext>
            </a:extLst>
          </p:cNvPr>
          <p:cNvSpPr/>
          <p:nvPr/>
        </p:nvSpPr>
        <p:spPr>
          <a:xfrm>
            <a:off x="1359942" y="4009118"/>
            <a:ext cx="7737759" cy="782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3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882FC-5DDC-D1AD-B113-6F78839CBE0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53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77530-C5D5-6D42-10C5-1E692A8A480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40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6BDFA-D858-ECD6-03B8-207738F2F51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ABF7BA-6F3E-244A-7E9B-E7933E910862}"/>
              </a:ext>
            </a:extLst>
          </p:cNvPr>
          <p:cNvSpPr/>
          <p:nvPr/>
        </p:nvSpPr>
        <p:spPr>
          <a:xfrm>
            <a:off x="1313643" y="2897256"/>
            <a:ext cx="8200747" cy="106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643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ABB75-BD91-9900-06C2-E1E8E033D4E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58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48C3B-1D6A-DB57-D177-902E6FC2726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FC4FD-9DFC-3340-80B5-2BB384AF9C7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8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7A23B-5E5D-E6CB-3D43-9C4BEA43EAC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74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A17B3-9A34-9194-FFAF-BDF181C05B2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9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991B4-F4F4-0FEC-428E-0ACBBA8B03B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639C4-D455-B008-E7D5-1FCEE473342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34157A-FAA1-B103-7C8D-A49363E1BFA8}"/>
              </a:ext>
            </a:extLst>
          </p:cNvPr>
          <p:cNvSpPr/>
          <p:nvPr/>
        </p:nvSpPr>
        <p:spPr>
          <a:xfrm>
            <a:off x="1245705" y="3637722"/>
            <a:ext cx="2107095" cy="563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2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DEA06-BEB4-F48F-8403-9FE30BCBA4A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921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1c00552-d815-4ba5-a681-f04ff866d0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b0ea539-ba91-4888-ae74-b13b0cd6d4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8bd4aeb-4aea-41c8-bfad-e4b2e5aa62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4f1db26-3b29-4c06-bb85-7b50284625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25fc3c5-728f-4011-980e-1f11644e49a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59121ca-ba57-42b0-893d-c6371a6636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6981a08-bf56-4a29-9162-ae6cf9bd78f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ba985b7-efc8-4ffc-b32a-a7d8d6e6940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29eddd7-c3b9-478e-9ef4-6a78aa29fbd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d60bbb2-99a5-4fc2-bd60-fcebb61a27d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57d9373-895e-4edd-8cf5-967a8f9d929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d7d9c52-b1e2-4c4f-83a4-cf3df693514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95bdc0a-1d25-4772-9872-e6ea455c9e8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f0dff8c-d614-4074-871d-b4588a6508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29609f9-8de2-4a36-8a22-9c3e2c8ad79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ef33288-33c3-4916-bb71-f8cf084e0e1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f6d13f4-a9b8-4494-a5c5-bc9d256296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4fa3249-d4c4-4053-b133-1a7cd7cd51b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ba94a93-342f-4f9a-8f52-4c17ab479f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4183959-13cb-4c7d-a412-68bbd30863e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59ebee5-9373-4206-953e-3985ce2bd2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f51f331-5c5f-40f9-95e0-fc3ecfaa819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e0708a2-1698-4b7e-8bb8-606bac853e8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0f0f566-5c9a-40c7-995e-3d49a761d6b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f560136-61af-4391-9207-dab88f5b78d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268bf6d-4fee-4dfe-9c65-298cd729fc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b447301-ed25-4776-aa7b-e26631dc5d8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b7958c8-db63-456f-aaef-9296a57a42e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11250c5-9e2c-46fd-9708-bae54d5dc50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3463147-0244-47c5-9a4e-0375244cce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aad5c9c-936b-4360-b160-b6d7d51556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90ab352-7f12-4367-a318-84278bce6cc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9455acf-924d-4d9e-82c9-27d278429fe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b083fb7-6552-426f-b118-e031d2f4c21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befb28b-bc8f-468c-b6ad-090edbc64b3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7daf3fa-9351-4f89-966c-f22225a968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85c2882-281d-4aff-9986-7c4f71c49e4c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5903f67-7edd-4081-bb2c-6e30fc9b81a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b03a2e4-5462-408c-af30-17041a063fb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ca829e4-e153-438f-8528-47be1168a11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8d14333-1973-45ca-9b42-7a3f6357f99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1355fdc-73f3-4d0e-a419-34f39675ec7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7e86a0c-4948-42e2-93e8-5e0121a9caa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d200c6e-220f-4799-8380-79e7ae13a0f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272a240-0dd0-4d1f-9720-b56db97490e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9bbd24f-2416-4be5-8c1a-8dcf28598af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285470b-5aa8-438b-8212-8d9f4a3e0fc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582081a-0eeb-403c-9808-3614b40f695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7cca418-93a4-4abe-a901-75021f768d9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73ccae6-c6b6-4e34-b78a-48d1fc83ff5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2aae217-3da7-46c1-b529-879a7711632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e0425c9-aa5a-43ef-86bc-f68c0b0c591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718702b-a8de-4771-99c2-9a4994cac3e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c614fc8-dc1f-4bad-affb-9fefcfa8451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4b754d1-1990-44f9-8352-b5b94118df8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55d360c-b0fc-4e7d-a18d-d943e1e3dd9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f8024f1-9de1-4f62-80a5-fcf4b496d7b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c17fa16-be7f-49e8-8176-1fc15d222ce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d09e05b-33bd-46dd-b98f-ed495d7c16e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7086990-37d0-43aa-9896-c3cdb551fdd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3f036d8-bb1c-4f64-8b53-51b1636a490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e260f59-1fbd-4bc8-b706-53d7642460b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80b5d58-96c3-4020-b979-5a1dd524ce1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dd5d6ad-481d-4006-9841-d4a0563b2b1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6055</Words>
  <Application>Microsoft Office PowerPoint</Application>
  <PresentationFormat>Widescreen</PresentationFormat>
  <Paragraphs>165</Paragraphs>
  <Slides>72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Comic Sans MS</vt:lpstr>
      <vt:lpstr>Tahoma</vt:lpstr>
      <vt:lpstr>Times New Roman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satisfaction, old widows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plot below is a scatterplot of residuals against independent variable (age) in a study investigating the relation between age and happiness.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graph below shows the association between incidence of diarrhoea and the proportion of households with access to piped water in different neigborhoods of a city. Two different models were fitted to explain the association observed.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the number of human births varies with stork populations in 17 European countries.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 Jiang</dc:creator>
  <cp:lastModifiedBy>Javier Silva Valencia</cp:lastModifiedBy>
  <cp:revision>2</cp:revision>
  <dcterms:created xsi:type="dcterms:W3CDTF">2023-01-03T09:02:04Z</dcterms:created>
  <dcterms:modified xsi:type="dcterms:W3CDTF">2023-02-17T01:44:15Z</dcterms:modified>
</cp:coreProperties>
</file>